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36"/>
  </p:notesMasterIdLst>
  <p:sldIdLst>
    <p:sldId id="256" r:id="rId6"/>
    <p:sldId id="448" r:id="rId7"/>
    <p:sldId id="446" r:id="rId8"/>
    <p:sldId id="471" r:id="rId9"/>
    <p:sldId id="449" r:id="rId10"/>
    <p:sldId id="450" r:id="rId11"/>
    <p:sldId id="462" r:id="rId12"/>
    <p:sldId id="461" r:id="rId13"/>
    <p:sldId id="460" r:id="rId14"/>
    <p:sldId id="463" r:id="rId15"/>
    <p:sldId id="464" r:id="rId16"/>
    <p:sldId id="465" r:id="rId17"/>
    <p:sldId id="466" r:id="rId18"/>
    <p:sldId id="467" r:id="rId19"/>
    <p:sldId id="468" r:id="rId20"/>
    <p:sldId id="451" r:id="rId21"/>
    <p:sldId id="469" r:id="rId22"/>
    <p:sldId id="452" r:id="rId23"/>
    <p:sldId id="470" r:id="rId24"/>
    <p:sldId id="453" r:id="rId25"/>
    <p:sldId id="454" r:id="rId26"/>
    <p:sldId id="455" r:id="rId27"/>
    <p:sldId id="456" r:id="rId28"/>
    <p:sldId id="457" r:id="rId29"/>
    <p:sldId id="472" r:id="rId30"/>
    <p:sldId id="473" r:id="rId31"/>
    <p:sldId id="475" r:id="rId32"/>
    <p:sldId id="474" r:id="rId33"/>
    <p:sldId id="459" r:id="rId34"/>
    <p:sldId id="476"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5268" autoAdjust="0"/>
  </p:normalViewPr>
  <p:slideViewPr>
    <p:cSldViewPr snapToGrid="0" snapToObjects="1" showGuides="1">
      <p:cViewPr varScale="1">
        <p:scale>
          <a:sx n="81" d="100"/>
          <a:sy n="81" d="100"/>
        </p:scale>
        <p:origin x="1109"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0e7d4b19-5e11-4a5d-ba20-1b1a4652e5dc" providerId="ADAL" clId="{35EE3A31-4F1B-4ED3-99EB-83E55C216E56}"/>
    <pc:docChg chg="modSld">
      <pc:chgData name="Sharon Gurry" userId="0e7d4b19-5e11-4a5d-ba20-1b1a4652e5dc" providerId="ADAL" clId="{35EE3A31-4F1B-4ED3-99EB-83E55C216E56}" dt="2024-10-14T13:20:35.176" v="1" actId="6549"/>
      <pc:docMkLst>
        <pc:docMk/>
      </pc:docMkLst>
      <pc:sldChg chg="modSp">
        <pc:chgData name="Sharon Gurry" userId="0e7d4b19-5e11-4a5d-ba20-1b1a4652e5dc" providerId="ADAL" clId="{35EE3A31-4F1B-4ED3-99EB-83E55C216E56}" dt="2024-10-14T13:20:35.176" v="1" actId="6549"/>
        <pc:sldMkLst>
          <pc:docMk/>
          <pc:sldMk cId="3679892823" sldId="459"/>
        </pc:sldMkLst>
        <pc:spChg chg="mod">
          <ac:chgData name="Sharon Gurry" userId="0e7d4b19-5e11-4a5d-ba20-1b1a4652e5dc" providerId="ADAL" clId="{35EE3A31-4F1B-4ED3-99EB-83E55C216E56}" dt="2024-10-14T13:20:35.176" v="1" actId="6549"/>
          <ac:spMkLst>
            <pc:docMk/>
            <pc:sldMk cId="3679892823" sldId="459"/>
            <ac:spMk id="8" creationId="{D2052424-12A2-4022-A0B8-0EA050FC1A6A}"/>
          </ac:spMkLst>
        </pc:spChg>
      </pc:sldChg>
    </pc:docChg>
  </pc:docChgLst>
  <pc:docChgLst>
    <pc:chgData name="Sharon Gurry" userId="0e7d4b19-5e11-4a5d-ba20-1b1a4652e5dc" providerId="ADAL" clId="{9FE89FC8-B299-4031-AA83-96AA4891E3A0}"/>
  </pc:docChgLst>
  <pc:docChgLst>
    <pc:chgData name="Sharon Gurry" userId="7d63d328-53a0-4097-93b2-e249781dcbeb" providerId="ADAL" clId="{2288233F-C52F-4480-B27E-6C06092C704E}"/>
  </pc:docChgLst>
  <pc:docChgLst>
    <pc:chgData name="Sharon Gurry" userId="0e7d4b19-5e11-4a5d-ba20-1b1a4652e5dc" providerId="ADAL" clId="{5CEFACD7-6657-41F0-9ADC-4CD27B78E6AC}"/>
  </pc:docChgLst>
  <pc:docChgLst>
    <pc:chgData name="Sharon Gurry" userId="0e7d4b19-5e11-4a5d-ba20-1b1a4652e5dc" providerId="ADAL" clId="{84533F88-1E27-4FF8-B3D2-7DFF1FF78CCD}"/>
  </pc:docChgLst>
  <pc:docChgLst>
    <pc:chgData name="Sharon Gurry" userId="0e7d4b19-5e11-4a5d-ba20-1b1a4652e5dc" providerId="ADAL" clId="{40CA1032-58F6-4FFA-8037-052F8FF9010B}"/>
  </pc:docChgLst>
  <pc:docChgLst>
    <pc:chgData name="Sharon Gurry" userId="7d63d328-53a0-4097-93b2-e249781dcbeb" providerId="ADAL" clId="{DDD18A91-7473-4C27-8023-01C341FDF4B1}"/>
  </pc:docChgLst>
  <pc:docChgLst>
    <pc:chgData name="Sharon Gurry" userId="0e7d4b19-5e11-4a5d-ba20-1b1a4652e5dc" providerId="ADAL" clId="{BB271227-075D-4EE9-AE73-29506D24C0D8}"/>
  </pc:docChgLst>
  <pc:docChgLst>
    <pc:chgData name="Sharon Gurry" userId="0e7d4b19-5e11-4a5d-ba20-1b1a4652e5dc" providerId="ADAL" clId="{D08F6340-822F-4015-88E9-F2CE9EEB7489}"/>
  </pc:docChgLst>
  <pc:docChgLst>
    <pc:chgData name="Sharon Gurry" userId="0e7d4b19-5e11-4a5d-ba20-1b1a4652e5dc" providerId="ADAL" clId="{611C0C48-221A-4F5B-B113-56C857CF923B}"/>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14/10/2024</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hlfPjCviTxA" TargetMode="External"/><Relationship Id="rId2" Type="http://schemas.openxmlformats.org/officeDocument/2006/relationships/hyperlink" Target="https://www.youtube.com/watch?v=7ngIFlmRRPQ" TargetMode="External"/><Relationship Id="rId1" Type="http://schemas.openxmlformats.org/officeDocument/2006/relationships/slideLayout" Target="../slideLayouts/slideLayout8.xml"/><Relationship Id="rId4" Type="http://schemas.openxmlformats.org/officeDocument/2006/relationships/hyperlink" Target="https://www.youtube.com/watch?v=Rp28T-ZjVi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a:bodyPr>
          <a:lstStyle/>
          <a:p>
            <a:r>
              <a:rPr lang="en-IE" dirty="0"/>
              <a:t>Importance of Self-Management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818093"/>
            <a:ext cx="11065720" cy="5078313"/>
          </a:xfrm>
          <a:prstGeom prst="rect">
            <a:avLst/>
          </a:prstGeom>
        </p:spPr>
        <p:txBody>
          <a:bodyPr wrap="square">
            <a:spAutoFit/>
          </a:bodyPr>
          <a:lstStyle/>
          <a:p>
            <a:r>
              <a:rPr lang="en-IE" b="1" dirty="0"/>
              <a:t>Improving Emotional Intelligence and Handling Stress</a:t>
            </a:r>
            <a:r>
              <a:rPr lang="en-IE" dirty="0"/>
              <a:t>:</a:t>
            </a:r>
          </a:p>
          <a:p>
            <a:pPr marL="742950" lvl="1" indent="-285750">
              <a:buFont typeface="Arial" panose="020B0604020202020204" pitchFamily="34" charset="0"/>
              <a:buChar char="•"/>
            </a:pPr>
            <a:r>
              <a:rPr lang="en-IE" b="1" dirty="0"/>
              <a:t>Self-awareness</a:t>
            </a:r>
            <a:r>
              <a:rPr lang="en-IE" dirty="0"/>
              <a:t>: Recognizing and understanding one's own emotions and triggers enables better management of emotional responses, reducing stress and improving emotional intelligence.</a:t>
            </a:r>
          </a:p>
          <a:p>
            <a:pPr marL="742950" lvl="1" indent="-285750">
              <a:buFont typeface="Arial" panose="020B0604020202020204" pitchFamily="34" charset="0"/>
              <a:buChar char="•"/>
            </a:pPr>
            <a:r>
              <a:rPr lang="en-IE" b="1" dirty="0"/>
              <a:t>Self-regulation</a:t>
            </a:r>
            <a:r>
              <a:rPr lang="en-IE" dirty="0"/>
              <a:t>: It involves using this emotional awareness to regulate and control emotions, enabling a more balanced and composed approach to challenges and stressors.</a:t>
            </a:r>
          </a:p>
          <a:p>
            <a:pPr marL="742950" lvl="1" indent="-285750">
              <a:buFont typeface="Arial" panose="020B0604020202020204" pitchFamily="34" charset="0"/>
              <a:buChar char="•"/>
            </a:pPr>
            <a:endParaRPr lang="en-IE" dirty="0"/>
          </a:p>
          <a:p>
            <a:r>
              <a:rPr lang="en-IE" b="1" dirty="0"/>
              <a:t>Building Effective Relationships</a:t>
            </a:r>
            <a:r>
              <a:rPr lang="en-IE" dirty="0"/>
              <a:t>:</a:t>
            </a:r>
          </a:p>
          <a:p>
            <a:pPr marL="800100" lvl="1" indent="-342900">
              <a:buFont typeface="Arial" panose="020B0604020202020204" pitchFamily="34" charset="0"/>
              <a:buChar char="•"/>
            </a:pPr>
            <a:r>
              <a:rPr lang="en-IE" b="1" dirty="0"/>
              <a:t>Self-awareness</a:t>
            </a:r>
            <a:r>
              <a:rPr lang="en-IE" dirty="0"/>
              <a:t>: Understanding one's communication style, strengths, and areas for improvement aids in building and maintaining positive relationships with others.</a:t>
            </a:r>
          </a:p>
          <a:p>
            <a:pPr marL="800100" lvl="1" indent="-342900">
              <a:buFont typeface="Arial" panose="020B0604020202020204" pitchFamily="34" charset="0"/>
              <a:buChar char="•"/>
            </a:pPr>
            <a:r>
              <a:rPr lang="en-IE" b="1" dirty="0"/>
              <a:t>Self-regulation</a:t>
            </a:r>
            <a:r>
              <a:rPr lang="en-IE" dirty="0"/>
              <a:t>: It helps in managing one's reactions and behaviours in interpersonal interactions, promoting better communication and collaboration.</a:t>
            </a:r>
          </a:p>
          <a:p>
            <a:pPr marL="800100" lvl="1" indent="-342900">
              <a:buFont typeface="Arial" panose="020B0604020202020204" pitchFamily="34" charset="0"/>
              <a:buChar char="•"/>
            </a:pPr>
            <a:endParaRPr lang="en-IE" dirty="0"/>
          </a:p>
          <a:p>
            <a:r>
              <a:rPr lang="en-IE" b="1" dirty="0"/>
              <a:t>Boosting Productivity and Time Management</a:t>
            </a:r>
            <a:r>
              <a:rPr lang="en-IE" dirty="0"/>
              <a:t>:</a:t>
            </a:r>
          </a:p>
          <a:p>
            <a:pPr marL="742950" lvl="1" indent="-285750">
              <a:buFont typeface="Arial" panose="020B0604020202020204" pitchFamily="34" charset="0"/>
              <a:buChar char="•"/>
            </a:pPr>
            <a:r>
              <a:rPr lang="en-IE" b="1" dirty="0"/>
              <a:t>Self-awareness</a:t>
            </a:r>
            <a:r>
              <a:rPr lang="en-IE" dirty="0"/>
              <a:t>: Knowing one's peak performance times and productivity patterns allows for better time management and allocation of tasks.</a:t>
            </a:r>
          </a:p>
          <a:p>
            <a:pPr marL="742950" lvl="1" indent="-285750">
              <a:buFont typeface="Arial" panose="020B0604020202020204" pitchFamily="34" charset="0"/>
              <a:buChar char="•"/>
            </a:pPr>
            <a:r>
              <a:rPr lang="en-IE" b="1" dirty="0"/>
              <a:t>Self-regulation</a:t>
            </a:r>
            <a:r>
              <a:rPr lang="en-IE" dirty="0"/>
              <a:t>: It ensures adherence to schedules and deadlines, optimizing productivity and achieving more in the available time.</a:t>
            </a:r>
          </a:p>
          <a:p>
            <a:pPr lvl="1"/>
            <a:endParaRPr lang="en-IE" dirty="0"/>
          </a:p>
        </p:txBody>
      </p:sp>
    </p:spTree>
    <p:extLst>
      <p:ext uri="{BB962C8B-B14F-4D97-AF65-F5344CB8AC3E}">
        <p14:creationId xmlns:p14="http://schemas.microsoft.com/office/powerpoint/2010/main" val="74163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a:bodyPr>
          <a:lstStyle/>
          <a:p>
            <a:r>
              <a:rPr lang="en-IE" dirty="0"/>
              <a:t>Importance of Self-Management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799241"/>
            <a:ext cx="11065720" cy="3693319"/>
          </a:xfrm>
          <a:prstGeom prst="rect">
            <a:avLst/>
          </a:prstGeom>
        </p:spPr>
        <p:txBody>
          <a:bodyPr wrap="square">
            <a:spAutoFit/>
          </a:bodyPr>
          <a:lstStyle/>
          <a:p>
            <a:r>
              <a:rPr lang="en-IE" b="1" dirty="0"/>
              <a:t>Promoting Adaptability and Learning</a:t>
            </a:r>
            <a:r>
              <a:rPr lang="en-IE" dirty="0"/>
              <a:t>:</a:t>
            </a:r>
          </a:p>
          <a:p>
            <a:pPr marL="742950" lvl="1" indent="-285750">
              <a:buFont typeface="Arial" panose="020B0604020202020204" pitchFamily="34" charset="0"/>
              <a:buChar char="•"/>
            </a:pPr>
            <a:r>
              <a:rPr lang="en-IE" b="1" dirty="0"/>
              <a:t>Self-awareness</a:t>
            </a:r>
            <a:r>
              <a:rPr lang="en-IE" dirty="0"/>
              <a:t>: Recognizing areas for growth and improvement supports ongoing learning and development.</a:t>
            </a:r>
          </a:p>
          <a:p>
            <a:pPr marL="742950" lvl="1" indent="-285750">
              <a:buFont typeface="Arial" panose="020B0604020202020204" pitchFamily="34" charset="0"/>
              <a:buChar char="•"/>
            </a:pPr>
            <a:r>
              <a:rPr lang="en-IE" b="1" dirty="0"/>
              <a:t>Self-regulation</a:t>
            </a:r>
            <a:r>
              <a:rPr lang="en-IE" dirty="0"/>
              <a:t>: It assists in adapting to change and adjusting behaviours or approaches to align with new circumstances or challenges.</a:t>
            </a:r>
          </a:p>
          <a:p>
            <a:pPr marL="742950" lvl="1" indent="-285750">
              <a:buFont typeface="Arial" panose="020B0604020202020204" pitchFamily="34" charset="0"/>
              <a:buChar char="•"/>
            </a:pPr>
            <a:endParaRPr lang="en-IE" dirty="0"/>
          </a:p>
          <a:p>
            <a:r>
              <a:rPr lang="en-IE" b="1" dirty="0"/>
              <a:t>Fostering Resilience and Perseverance</a:t>
            </a:r>
            <a:r>
              <a:rPr lang="en-IE" dirty="0"/>
              <a:t>:</a:t>
            </a:r>
          </a:p>
          <a:p>
            <a:pPr marL="742950" lvl="1" indent="-285750">
              <a:buFont typeface="Arial" panose="020B0604020202020204" pitchFamily="34" charset="0"/>
              <a:buChar char="•"/>
            </a:pPr>
            <a:r>
              <a:rPr lang="en-IE" b="1" dirty="0"/>
              <a:t>Self-awareness</a:t>
            </a:r>
            <a:r>
              <a:rPr lang="en-IE" dirty="0"/>
              <a:t>: Understanding one's resilience levels and coping mechanisms enables proactive preparation for and management of adversity.</a:t>
            </a:r>
          </a:p>
          <a:p>
            <a:pPr marL="742950" lvl="1" indent="-285750">
              <a:buFont typeface="Arial" panose="020B0604020202020204" pitchFamily="34" charset="0"/>
              <a:buChar char="•"/>
            </a:pPr>
            <a:r>
              <a:rPr lang="en-IE" b="1" dirty="0"/>
              <a:t>Self-regulation</a:t>
            </a:r>
            <a:r>
              <a:rPr lang="en-IE" dirty="0"/>
              <a:t>: It helps in staying focused, persistent, and resilient in the face of obstacles, driving progress towards set goals even in challenging situations.</a:t>
            </a:r>
          </a:p>
          <a:p>
            <a:endParaRPr lang="en-IE" dirty="0"/>
          </a:p>
          <a:p>
            <a:pPr marL="742950" lvl="1" indent="-285750">
              <a:buFont typeface="Arial" panose="020B0604020202020204" pitchFamily="34" charset="0"/>
              <a:buChar char="•"/>
            </a:pPr>
            <a:endParaRPr lang="en-IE" dirty="0"/>
          </a:p>
        </p:txBody>
      </p:sp>
    </p:spTree>
    <p:extLst>
      <p:ext uri="{BB962C8B-B14F-4D97-AF65-F5344CB8AC3E}">
        <p14:creationId xmlns:p14="http://schemas.microsoft.com/office/powerpoint/2010/main" val="83019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Self Awareness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416320"/>
          </a:xfrm>
          <a:prstGeom prst="rect">
            <a:avLst/>
          </a:prstGeom>
        </p:spPr>
        <p:txBody>
          <a:bodyPr wrap="square">
            <a:spAutoFit/>
          </a:bodyPr>
          <a:lstStyle/>
          <a:p>
            <a:r>
              <a:rPr lang="en-IE" dirty="0"/>
              <a:t>Self-awareness is the foundation of self-management. It involves understanding oneself, including one's emotions, thoughts, behaviours, strengths, weaknesses, values, and motives. Here's what it entails:</a:t>
            </a:r>
          </a:p>
          <a:p>
            <a:endParaRPr lang="en-IE" dirty="0"/>
          </a:p>
          <a:p>
            <a:pPr marL="285750" indent="-285750">
              <a:buFont typeface="Arial" panose="020B0604020202020204" pitchFamily="34" charset="0"/>
              <a:buChar char="•"/>
            </a:pPr>
            <a:r>
              <a:rPr lang="en-IE" b="1" dirty="0"/>
              <a:t>Emotional Awareness</a:t>
            </a:r>
            <a:r>
              <a:rPr lang="en-IE" dirty="0"/>
              <a:t>: Recognizing and understanding one's own emotions, their triggers, and how they impact actions and decisions.</a:t>
            </a:r>
          </a:p>
          <a:p>
            <a:pPr marL="285750" indent="-285750">
              <a:buFont typeface="Arial" panose="020B0604020202020204" pitchFamily="34" charset="0"/>
              <a:buChar char="•"/>
            </a:pPr>
            <a:r>
              <a:rPr lang="en-IE" b="1" dirty="0"/>
              <a:t>Self-Perception</a:t>
            </a:r>
            <a:r>
              <a:rPr lang="en-IE" dirty="0"/>
              <a:t>: Having a clear understanding of one's self, self-worth, and self-confidence.</a:t>
            </a:r>
          </a:p>
          <a:p>
            <a:pPr marL="285750" indent="-285750">
              <a:buFont typeface="Arial" panose="020B0604020202020204" pitchFamily="34" charset="0"/>
              <a:buChar char="•"/>
            </a:pPr>
            <a:r>
              <a:rPr lang="en-IE" b="1" dirty="0"/>
              <a:t>Understanding Strengths and Weaknesses</a:t>
            </a:r>
            <a:r>
              <a:rPr lang="en-IE" dirty="0"/>
              <a:t>: Identifying personal strengths to capitalize on them and acknowledging weaknesses to work on self-improvement.</a:t>
            </a:r>
          </a:p>
          <a:p>
            <a:pPr marL="285750" indent="-285750">
              <a:buFont typeface="Arial" panose="020B0604020202020204" pitchFamily="34" charset="0"/>
              <a:buChar char="•"/>
            </a:pPr>
            <a:r>
              <a:rPr lang="en-IE" b="1" dirty="0"/>
              <a:t>Values and Beliefs</a:t>
            </a:r>
            <a:r>
              <a:rPr lang="en-IE" dirty="0"/>
              <a:t>: Being aware of one's values, beliefs, and principles that guide decisions and actions.</a:t>
            </a:r>
          </a:p>
          <a:p>
            <a:pPr marL="285750" indent="-285750">
              <a:buFont typeface="Arial" panose="020B0604020202020204" pitchFamily="34" charset="0"/>
              <a:buChar char="•"/>
            </a:pPr>
            <a:r>
              <a:rPr lang="en-IE" b="1" dirty="0"/>
              <a:t>Goal Awareness</a:t>
            </a:r>
            <a:r>
              <a:rPr lang="en-IE" dirty="0"/>
              <a:t>: Understanding personal goals and aligning them with broader life objectives.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pic>
        <p:nvPicPr>
          <p:cNvPr id="5122" name="Picture 2" descr="What is self-awareness? And how can you cultivate it?">
            <a:extLst>
              <a:ext uri="{FF2B5EF4-FFF2-40B4-BE49-F238E27FC236}">
                <a16:creationId xmlns:a16="http://schemas.microsoft.com/office/drawing/2014/main" id="{37C61C79-04C7-42ED-9D9D-DD8688F8D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763" y="411833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977A93-2C72-4BCA-AE85-5DFB37038550}"/>
              </a:ext>
            </a:extLst>
          </p:cNvPr>
          <p:cNvSpPr/>
          <p:nvPr/>
        </p:nvSpPr>
        <p:spPr>
          <a:xfrm>
            <a:off x="4789351" y="5663186"/>
            <a:ext cx="1494320" cy="246221"/>
          </a:xfrm>
          <a:prstGeom prst="rect">
            <a:avLst/>
          </a:prstGeom>
        </p:spPr>
        <p:txBody>
          <a:bodyPr wrap="none">
            <a:spAutoFit/>
          </a:bodyPr>
          <a:lstStyle/>
          <a:p>
            <a:r>
              <a:rPr lang="en-IE" sz="1000" dirty="0"/>
              <a:t>Image Source: NBC News</a:t>
            </a:r>
          </a:p>
        </p:txBody>
      </p:sp>
    </p:spTree>
    <p:extLst>
      <p:ext uri="{BB962C8B-B14F-4D97-AF65-F5344CB8AC3E}">
        <p14:creationId xmlns:p14="http://schemas.microsoft.com/office/powerpoint/2010/main" val="19360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a:t>Self Regulation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247317"/>
          </a:xfrm>
          <a:prstGeom prst="rect">
            <a:avLst/>
          </a:prstGeom>
        </p:spPr>
        <p:txBody>
          <a:bodyPr wrap="square">
            <a:spAutoFit/>
          </a:bodyPr>
          <a:lstStyle/>
          <a:p>
            <a:r>
              <a:rPr lang="en-IE" dirty="0"/>
              <a:t>Self-regulation is the ability to manage and control one's impulses, emotions, and behaviours. It involves using self-awareness to maintain control and stay on track with goals. Key aspects include:</a:t>
            </a:r>
          </a:p>
          <a:p>
            <a:endParaRPr lang="en-IE" dirty="0"/>
          </a:p>
          <a:p>
            <a:pPr marL="285750" indent="-285750">
              <a:buFont typeface="Arial" panose="020B0604020202020204" pitchFamily="34" charset="0"/>
              <a:buChar char="•"/>
            </a:pPr>
            <a:r>
              <a:rPr lang="en-IE" b="1" dirty="0"/>
              <a:t>Emotional Control</a:t>
            </a:r>
            <a:r>
              <a:rPr lang="en-IE" dirty="0"/>
              <a:t>: Effectively managing and controlling emotional responses, especially in challenging or stressful situations.</a:t>
            </a:r>
          </a:p>
          <a:p>
            <a:pPr marL="285750" indent="-285750">
              <a:buFont typeface="Arial" panose="020B0604020202020204" pitchFamily="34" charset="0"/>
              <a:buChar char="•"/>
            </a:pPr>
            <a:r>
              <a:rPr lang="en-IE" b="1" dirty="0"/>
              <a:t>Impulse Control</a:t>
            </a:r>
            <a:r>
              <a:rPr lang="en-IE" dirty="0"/>
              <a:t>: Exercising restraint to avoid impulsive actions and making decisions based on logic and long-term considerations.</a:t>
            </a:r>
          </a:p>
          <a:p>
            <a:pPr marL="285750" indent="-285750">
              <a:buFont typeface="Arial" panose="020B0604020202020204" pitchFamily="34" charset="0"/>
              <a:buChar char="•"/>
            </a:pPr>
            <a:r>
              <a:rPr lang="en-IE" b="1" dirty="0"/>
              <a:t>Adaptability</a:t>
            </a:r>
            <a:r>
              <a:rPr lang="en-IE" dirty="0"/>
              <a:t>: Adjusting behaviours and responses to changing circumstances or unexpected events without losing focus on goals.</a:t>
            </a:r>
          </a:p>
          <a:p>
            <a:pPr marL="285750" indent="-285750">
              <a:buFont typeface="Arial" panose="020B0604020202020204" pitchFamily="34" charset="0"/>
              <a:buChar char="•"/>
            </a:pPr>
            <a:r>
              <a:rPr lang="en-IE" b="1" dirty="0"/>
              <a:t>Time Management</a:t>
            </a:r>
            <a:r>
              <a:rPr lang="en-IE" dirty="0"/>
              <a:t>: Efficiently utilizing time, setting priorities, and organizing tasks to achieve goals within set timeframes.</a:t>
            </a:r>
          </a:p>
          <a:p>
            <a:pPr marL="285750" indent="-285750">
              <a:buFont typeface="Arial" panose="020B0604020202020204" pitchFamily="34" charset="0"/>
              <a:buChar char="•"/>
            </a:pPr>
            <a:r>
              <a:rPr lang="en-IE" b="1" dirty="0"/>
              <a:t>Self-Discipline</a:t>
            </a:r>
            <a:r>
              <a:rPr lang="en-IE" dirty="0"/>
              <a:t>: Cultivating the ability to stick to plans, follow through on commitments, and maintain consistency in efforts.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pic>
        <p:nvPicPr>
          <p:cNvPr id="6146" name="Picture 2" descr="Emotional Self-Regulation">
            <a:extLst>
              <a:ext uri="{FF2B5EF4-FFF2-40B4-BE49-F238E27FC236}">
                <a16:creationId xmlns:a16="http://schemas.microsoft.com/office/drawing/2014/main" id="{9F59674C-0715-441C-A767-E6D435EC6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219" y="4173209"/>
            <a:ext cx="2705100" cy="1685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CD9DDB3-0961-4FF4-B527-2DFBA141B2E6}"/>
              </a:ext>
            </a:extLst>
          </p:cNvPr>
          <p:cNvSpPr/>
          <p:nvPr/>
        </p:nvSpPr>
        <p:spPr>
          <a:xfrm>
            <a:off x="5056609" y="5856811"/>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195066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 Motivation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693319"/>
          </a:xfrm>
          <a:prstGeom prst="rect">
            <a:avLst/>
          </a:prstGeom>
        </p:spPr>
        <p:txBody>
          <a:bodyPr wrap="square">
            <a:spAutoFit/>
          </a:bodyPr>
          <a:lstStyle/>
          <a:p>
            <a:r>
              <a:rPr lang="en-IE" dirty="0"/>
              <a:t>Motivation is the driving force that initiates, sustains, and directs behaviour towards achieving a particular goal. It fuels determination, perseverance, and dedication. Key aspects of motivation include:</a:t>
            </a:r>
          </a:p>
          <a:p>
            <a:endParaRPr lang="en-IE" dirty="0"/>
          </a:p>
          <a:p>
            <a:pPr marL="285750" indent="-285750">
              <a:buFont typeface="Arial" panose="020B0604020202020204" pitchFamily="34" charset="0"/>
              <a:buChar char="•"/>
            </a:pPr>
            <a:r>
              <a:rPr lang="en-IE" b="1" dirty="0"/>
              <a:t>Intrinsic Motivation</a:t>
            </a:r>
            <a:r>
              <a:rPr lang="en-IE" dirty="0"/>
              <a:t>: Being driven by internal factors like personal satisfaction, passion, or the desire to achieve self-set goals.</a:t>
            </a:r>
          </a:p>
          <a:p>
            <a:pPr marL="285750" indent="-285750">
              <a:buFont typeface="Arial" panose="020B0604020202020204" pitchFamily="34" charset="0"/>
              <a:buChar char="•"/>
            </a:pPr>
            <a:r>
              <a:rPr lang="en-IE" b="1" dirty="0"/>
              <a:t>Extrinsic Motivation</a:t>
            </a:r>
            <a:r>
              <a:rPr lang="en-IE" dirty="0"/>
              <a:t>: Being motivated by external factors such as rewards, recognition, or praise from others.</a:t>
            </a:r>
          </a:p>
          <a:p>
            <a:pPr marL="285750" indent="-285750">
              <a:buFont typeface="Arial" panose="020B0604020202020204" pitchFamily="34" charset="0"/>
              <a:buChar char="•"/>
            </a:pPr>
            <a:r>
              <a:rPr lang="en-IE" b="1" dirty="0"/>
              <a:t>Goal Orientation</a:t>
            </a:r>
            <a:r>
              <a:rPr lang="en-IE" dirty="0"/>
              <a:t>: Setting clear and achievable goals and deriving motivation from the desire to reach these objectives.</a:t>
            </a:r>
          </a:p>
          <a:p>
            <a:pPr marL="285750" indent="-285750">
              <a:buFont typeface="Arial" panose="020B0604020202020204" pitchFamily="34" charset="0"/>
              <a:buChar char="•"/>
            </a:pPr>
            <a:r>
              <a:rPr lang="en-IE" b="1" dirty="0"/>
              <a:t>Resilience</a:t>
            </a:r>
            <a:r>
              <a:rPr lang="en-IE" dirty="0"/>
              <a:t>: Bouncing back from setbacks and using challenges as a source of motivation to push forward and succeed.</a:t>
            </a:r>
          </a:p>
          <a:p>
            <a:pPr marL="285750" indent="-285750">
              <a:buFont typeface="Arial" panose="020B0604020202020204" pitchFamily="34" charset="0"/>
              <a:buChar char="•"/>
            </a:pPr>
            <a:r>
              <a:rPr lang="en-IE" b="1" dirty="0"/>
              <a:t>Self-Efficacy</a:t>
            </a:r>
            <a:r>
              <a:rPr lang="en-IE" dirty="0"/>
              <a:t>: Believing in one's ability to accomplish tasks and achieve goals, even when faced with obstacles.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pic>
        <p:nvPicPr>
          <p:cNvPr id="7170" name="Picture 2" descr="28 Facts about Motivation">
            <a:extLst>
              <a:ext uri="{FF2B5EF4-FFF2-40B4-BE49-F238E27FC236}">
                <a16:creationId xmlns:a16="http://schemas.microsoft.com/office/drawing/2014/main" id="{2FA9FC28-7FC5-4C6C-9CD1-C9F9C5A1E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547" y="4085685"/>
            <a:ext cx="2981325" cy="1533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A511662-09D3-4E00-8B68-BA9E4DF60389}"/>
              </a:ext>
            </a:extLst>
          </p:cNvPr>
          <p:cNvSpPr/>
          <p:nvPr/>
        </p:nvSpPr>
        <p:spPr>
          <a:xfrm>
            <a:off x="5066036" y="5649417"/>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161090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Benefits of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970318"/>
          </a:xfrm>
          <a:prstGeom prst="rect">
            <a:avLst/>
          </a:prstGeom>
        </p:spPr>
        <p:txBody>
          <a:bodyPr wrap="square">
            <a:spAutoFit/>
          </a:bodyPr>
          <a:lstStyle/>
          <a:p>
            <a:r>
              <a:rPr lang="en-IE" dirty="0"/>
              <a:t>Self-management offers a multitude of benefits across various aspects of an individual's life, including personal, professional, and overall well-being. Here are some key benefits of practicing effective self-management:</a:t>
            </a:r>
          </a:p>
          <a:p>
            <a:endParaRPr lang="en-IE" dirty="0"/>
          </a:p>
          <a:p>
            <a:r>
              <a:rPr lang="en-IE" b="1" dirty="0"/>
              <a:t>Increased Productivity</a:t>
            </a:r>
            <a:r>
              <a:rPr lang="en-IE" dirty="0"/>
              <a:t>: Better time management and organization lead to increased productivity and efficiency in completing tasks and achieving goals.</a:t>
            </a:r>
          </a:p>
          <a:p>
            <a:pPr lvl="1"/>
            <a:endParaRPr lang="en-IE" dirty="0"/>
          </a:p>
          <a:p>
            <a:r>
              <a:rPr lang="en-IE" b="1" dirty="0"/>
              <a:t>Improved Focus and Concentration</a:t>
            </a:r>
            <a:r>
              <a:rPr lang="en-IE" dirty="0"/>
              <a:t>: By prioritizing tasks and managing distractions, individuals can maintain better focus and concentration on important activities.</a:t>
            </a:r>
          </a:p>
          <a:p>
            <a:pPr lvl="1"/>
            <a:endParaRPr lang="en-IE" dirty="0"/>
          </a:p>
          <a:p>
            <a:r>
              <a:rPr lang="en-IE" b="1" dirty="0"/>
              <a:t>Enhanced Goal Achievement</a:t>
            </a:r>
            <a:r>
              <a:rPr lang="en-IE" dirty="0"/>
              <a:t>: Self-management helps in setting clear goals, creating actionable plans, and staying committed, resulting in a higher likelihood of achieving personal and professional objectives.</a:t>
            </a:r>
          </a:p>
          <a:p>
            <a:pPr lvl="1"/>
            <a:endParaRPr lang="en-IE" dirty="0"/>
          </a:p>
          <a:p>
            <a:r>
              <a:rPr lang="en-IE" b="1" dirty="0"/>
              <a:t>Better Decision Making</a:t>
            </a:r>
            <a:r>
              <a:rPr lang="en-IE" dirty="0"/>
              <a:t>: Understanding oneself and exercising self-regulation improves decision-making by reducing impulsive actions and considering long-term consequences.</a:t>
            </a:r>
          </a:p>
        </p:txBody>
      </p:sp>
      <p:pic>
        <p:nvPicPr>
          <p:cNvPr id="8194" name="Picture 2" descr="Understanding Intrinsic and Extrinsic Employee Motivation">
            <a:extLst>
              <a:ext uri="{FF2B5EF4-FFF2-40B4-BE49-F238E27FC236}">
                <a16:creationId xmlns:a16="http://schemas.microsoft.com/office/drawing/2014/main" id="{C22E69DE-452E-4DFF-8B87-1961A2F1F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843" y="4735212"/>
            <a:ext cx="1850157" cy="12311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BD38953-2780-4933-87DD-B2B510FA11D7}"/>
              </a:ext>
            </a:extLst>
          </p:cNvPr>
          <p:cNvSpPr/>
          <p:nvPr/>
        </p:nvSpPr>
        <p:spPr>
          <a:xfrm>
            <a:off x="4309948" y="6134526"/>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2448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Benefits of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790735"/>
            <a:ext cx="11065720" cy="3970318"/>
          </a:xfrm>
          <a:prstGeom prst="rect">
            <a:avLst/>
          </a:prstGeom>
        </p:spPr>
        <p:txBody>
          <a:bodyPr wrap="square">
            <a:spAutoFit/>
          </a:bodyPr>
          <a:lstStyle/>
          <a:p>
            <a:r>
              <a:rPr lang="en-IE" b="1" dirty="0"/>
              <a:t>Heightened Adaptability</a:t>
            </a:r>
            <a:r>
              <a:rPr lang="en-IE" dirty="0"/>
              <a:t>: Self-management fosters adaptability by developing the ability to adjust to changes and handle unforeseen circumstances effectively.</a:t>
            </a:r>
          </a:p>
          <a:p>
            <a:pPr lvl="1"/>
            <a:endParaRPr lang="en-IE" dirty="0"/>
          </a:p>
          <a:p>
            <a:r>
              <a:rPr lang="en-IE" b="1" dirty="0"/>
              <a:t>Stress Reduction</a:t>
            </a:r>
            <a:r>
              <a:rPr lang="en-IE" dirty="0"/>
              <a:t>: Emotional regulation and effective stress management techniques, integral to self-management, can significantly reduce stress levels and promote overall well-being.</a:t>
            </a:r>
          </a:p>
          <a:p>
            <a:pPr lvl="1"/>
            <a:endParaRPr lang="en-IE" dirty="0"/>
          </a:p>
          <a:p>
            <a:r>
              <a:rPr lang="en-IE" b="1" dirty="0"/>
              <a:t>Enhanced Emotional Intelligence</a:t>
            </a:r>
            <a:r>
              <a:rPr lang="en-IE" dirty="0"/>
              <a:t>: Self-awareness and self-regulation, components of self-management, contribute to increased emotional intelligence, improving relationships and interactions with others.</a:t>
            </a:r>
          </a:p>
          <a:p>
            <a:pPr lvl="1"/>
            <a:endParaRPr lang="en-IE" dirty="0"/>
          </a:p>
          <a:p>
            <a:r>
              <a:rPr lang="en-IE" b="1" dirty="0"/>
              <a:t>Improved Relationships</a:t>
            </a:r>
            <a:r>
              <a:rPr lang="en-IE" dirty="0"/>
              <a:t>: Understanding oneself and regulating emotions positively impact relationships, leading to better communication, empathy, and conflict resolution.</a:t>
            </a:r>
          </a:p>
          <a:p>
            <a:pPr lvl="1"/>
            <a:endParaRPr lang="en-IE" dirty="0"/>
          </a:p>
          <a:p>
            <a:r>
              <a:rPr lang="en-IE" b="1" dirty="0"/>
              <a:t>Increased Self-Confidence and Self-Efficacy</a:t>
            </a:r>
            <a:r>
              <a:rPr lang="en-IE" dirty="0"/>
              <a:t>: Recognizing strengths, setting and achieving goals, and exercising discipline in self-management boost self-confidence and belief in one's capabilities.</a:t>
            </a:r>
          </a:p>
        </p:txBody>
      </p:sp>
      <p:pic>
        <p:nvPicPr>
          <p:cNvPr id="9218" name="Picture 2" descr="Why Motivation Is Important for Your Success and Happiness">
            <a:extLst>
              <a:ext uri="{FF2B5EF4-FFF2-40B4-BE49-F238E27FC236}">
                <a16:creationId xmlns:a16="http://schemas.microsoft.com/office/drawing/2014/main" id="{69069340-6AA8-420F-B1E5-FE3DD452A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771" y="4635651"/>
            <a:ext cx="2403657" cy="1358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6513B6-F572-4722-A6DC-A37114A908FD}"/>
              </a:ext>
            </a:extLst>
          </p:cNvPr>
          <p:cNvSpPr/>
          <p:nvPr/>
        </p:nvSpPr>
        <p:spPr>
          <a:xfrm>
            <a:off x="4309948" y="6134526"/>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170244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Benefits of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970318"/>
          </a:xfrm>
          <a:prstGeom prst="rect">
            <a:avLst/>
          </a:prstGeom>
        </p:spPr>
        <p:txBody>
          <a:bodyPr wrap="square">
            <a:spAutoFit/>
          </a:bodyPr>
          <a:lstStyle/>
          <a:p>
            <a:r>
              <a:rPr lang="en-IE" b="1" dirty="0"/>
              <a:t>Personal Growth and Development</a:t>
            </a:r>
            <a:r>
              <a:rPr lang="en-IE" dirty="0"/>
              <a:t>: Self-management encourages continuous self-reflection, learning, and growth, supporting personal development and fulfilment of potential.</a:t>
            </a:r>
          </a:p>
          <a:p>
            <a:endParaRPr lang="en-IE" dirty="0"/>
          </a:p>
          <a:p>
            <a:r>
              <a:rPr lang="en-IE" b="1" dirty="0"/>
              <a:t>Better Health and Well-being</a:t>
            </a:r>
            <a:r>
              <a:rPr lang="en-IE" dirty="0"/>
              <a:t>: Effective self-management habits, including healthy routines and stress reduction, contribute to improved physical and mental health.</a:t>
            </a:r>
          </a:p>
          <a:p>
            <a:endParaRPr lang="en-IE" dirty="0"/>
          </a:p>
          <a:p>
            <a:r>
              <a:rPr lang="en-IE" b="1" dirty="0"/>
              <a:t>Professional Advancement</a:t>
            </a:r>
            <a:r>
              <a:rPr lang="en-IE" dirty="0"/>
              <a:t>: By showcasing discipline, time management, and goal achievement in the workplace, self-management can lead to career growth and increased opportunities.</a:t>
            </a:r>
          </a:p>
          <a:p>
            <a:endParaRPr lang="en-IE" dirty="0"/>
          </a:p>
          <a:p>
            <a:r>
              <a:rPr lang="en-IE" b="1" dirty="0"/>
              <a:t>Enhanced Life Satisfaction</a:t>
            </a:r>
            <a:r>
              <a:rPr lang="en-IE" dirty="0"/>
              <a:t>: Achieving personal and professional goals, maintaining a work-life balance, and nurturing healthy relationships contribute to an overall sense of life satisfaction.</a:t>
            </a:r>
          </a:p>
          <a:p>
            <a:endParaRPr lang="en-IE" dirty="0"/>
          </a:p>
          <a:p>
            <a:r>
              <a:rPr lang="en-IE" b="1" dirty="0"/>
              <a:t>Empowerment and Autonomy</a:t>
            </a:r>
            <a:r>
              <a:rPr lang="en-IE" dirty="0"/>
              <a:t>: Self-management instils a sense of control and empowerment, allowing individuals to take charge of their lives and make choices that align with their values and goals.</a:t>
            </a:r>
          </a:p>
        </p:txBody>
      </p:sp>
      <p:pic>
        <p:nvPicPr>
          <p:cNvPr id="10242" name="Picture 2" descr="Overcoming motivational lapses to achieve desired goals- The New Indian  Express">
            <a:extLst>
              <a:ext uri="{FF2B5EF4-FFF2-40B4-BE49-F238E27FC236}">
                <a16:creationId xmlns:a16="http://schemas.microsoft.com/office/drawing/2014/main" id="{AF083D93-DD8B-4D3A-BD94-91F619F41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846" y="4727893"/>
            <a:ext cx="1872154" cy="12458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71DDF1-ECA5-4880-A296-49CD4ABCC56C}"/>
              </a:ext>
            </a:extLst>
          </p:cNvPr>
          <p:cNvSpPr/>
          <p:nvPr/>
        </p:nvSpPr>
        <p:spPr>
          <a:xfrm>
            <a:off x="4309948" y="6134526"/>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226254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Understanding Emotional Intelligence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585323"/>
          </a:xfrm>
          <a:prstGeom prst="rect">
            <a:avLst/>
          </a:prstGeom>
        </p:spPr>
        <p:txBody>
          <a:bodyPr wrap="square">
            <a:spAutoFit/>
          </a:bodyPr>
          <a:lstStyle/>
          <a:p>
            <a:r>
              <a:rPr lang="en-IE" dirty="0"/>
              <a:t>Emotional intelligence (EI) is the ability to perceive, understand, manage, and effectively use emotions in oneself and others. It involves recognizing and interpreting emotional cues, empathizing with others' feelings, and utilizing emotional information to guide behaviour and decision-making. EI encompasses a range of skills that contribute to social awareness, relationship management, and self-awareness.</a:t>
            </a:r>
          </a:p>
          <a:p>
            <a:endParaRPr lang="en-IE" dirty="0"/>
          </a:p>
          <a:p>
            <a:r>
              <a:rPr lang="en-IE" dirty="0"/>
              <a:t>Emotional intelligence is a valuable asset that can significantly influence an individual's success and satisfaction in various aspects of life, making it a critical skill to develop and nurture.</a:t>
            </a:r>
          </a:p>
          <a:p>
            <a:endParaRPr lang="en-IE" dirty="0"/>
          </a:p>
          <a:p>
            <a:endParaRPr lang="en-IE" dirty="0"/>
          </a:p>
        </p:txBody>
      </p:sp>
      <p:pic>
        <p:nvPicPr>
          <p:cNvPr id="11268" name="Picture 4" descr="Developing Emotional Intelligence, Part 7 | LearningCog">
            <a:extLst>
              <a:ext uri="{FF2B5EF4-FFF2-40B4-BE49-F238E27FC236}">
                <a16:creationId xmlns:a16="http://schemas.microsoft.com/office/drawing/2014/main" id="{8426683A-E6AE-42BF-9A86-BD238E610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521" y="3293932"/>
            <a:ext cx="3019425"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1B4427-B52E-454A-8F48-358422BA3103}"/>
              </a:ext>
            </a:extLst>
          </p:cNvPr>
          <p:cNvSpPr/>
          <p:nvPr/>
        </p:nvSpPr>
        <p:spPr>
          <a:xfrm>
            <a:off x="4696089" y="4808407"/>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419351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Understanding Emotional Intelligence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754326"/>
          </a:xfrm>
          <a:prstGeom prst="rect">
            <a:avLst/>
          </a:prstGeom>
        </p:spPr>
        <p:txBody>
          <a:bodyPr wrap="square">
            <a:spAutoFit/>
          </a:bodyPr>
          <a:lstStyle/>
          <a:p>
            <a:r>
              <a:rPr lang="en-IE" dirty="0"/>
              <a:t>Emotional intelligence (EI) is a complex construct comprising five key characteristics that collectively shape an individual's ability to perceive, understand, manage, and utilize emotions effectively in various social and personal contexts. These characteristics are crucial for building and maintaining successful relationships and navigating the complexities of human interactions. </a:t>
            </a:r>
          </a:p>
          <a:p>
            <a:endParaRPr lang="en-IE" dirty="0"/>
          </a:p>
          <a:p>
            <a:endParaRPr lang="en-IE" dirty="0"/>
          </a:p>
        </p:txBody>
      </p:sp>
      <p:pic>
        <p:nvPicPr>
          <p:cNvPr id="12292" name="Picture 4" descr="Emotional Intelligence – Patrick Gavin">
            <a:extLst>
              <a:ext uri="{FF2B5EF4-FFF2-40B4-BE49-F238E27FC236}">
                <a16:creationId xmlns:a16="http://schemas.microsoft.com/office/drawing/2014/main" id="{91A2BE34-D48C-416B-85CD-2F8BA66D5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05" y="2302546"/>
            <a:ext cx="4008306" cy="2910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B24643-12B1-4FD9-8436-BF468FD496EE}"/>
              </a:ext>
            </a:extLst>
          </p:cNvPr>
          <p:cNvSpPr/>
          <p:nvPr/>
        </p:nvSpPr>
        <p:spPr>
          <a:xfrm>
            <a:off x="4696089" y="5213521"/>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299368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Self Management</a:t>
            </a:r>
          </a:p>
          <a:p>
            <a:r>
              <a:rPr lang="en-US" sz="5400" dirty="0"/>
              <a:t>&amp;</a:t>
            </a:r>
          </a:p>
          <a:p>
            <a:r>
              <a:rPr lang="en-US" sz="5400" dirty="0"/>
              <a:t>Emotional Intelligence</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Self Awareness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031325"/>
          </a:xfrm>
          <a:prstGeom prst="rect">
            <a:avLst/>
          </a:prstGeom>
        </p:spPr>
        <p:txBody>
          <a:bodyPr wrap="square">
            <a:spAutoFit/>
          </a:bodyPr>
          <a:lstStyle/>
          <a:p>
            <a:r>
              <a:rPr lang="en-IE" b="1" dirty="0"/>
              <a:t>Definition</a:t>
            </a:r>
            <a:r>
              <a:rPr lang="en-IE" dirty="0"/>
              <a:t>: Self-awareness is the ability to recognize and understand one's own emotions, thoughts, and behaviours. It involves being in tune with one's moods, strengths, weaknesses, values, and the impact of emotions on decision-making.</a:t>
            </a:r>
          </a:p>
          <a:p>
            <a:endParaRPr lang="en-IE" dirty="0"/>
          </a:p>
          <a:p>
            <a:r>
              <a:rPr lang="en-IE" b="1" dirty="0"/>
              <a:t>Importance</a:t>
            </a:r>
            <a:r>
              <a:rPr lang="en-IE" dirty="0"/>
              <a:t>: Without self-awareness, it's challenging to regulate emotions or understand their influence on actions and relationships. It forms the foundation of emotional intelligence by allowing individuals to identify areas for growth and improvement.</a:t>
            </a:r>
          </a:p>
        </p:txBody>
      </p:sp>
      <p:pic>
        <p:nvPicPr>
          <p:cNvPr id="1026" name="Picture 2" descr="105 Quotes on Mindfulness For Employees">
            <a:extLst>
              <a:ext uri="{FF2B5EF4-FFF2-40B4-BE49-F238E27FC236}">
                <a16:creationId xmlns:a16="http://schemas.microsoft.com/office/drawing/2014/main" id="{A37FF780-B840-4B71-B601-75BE308EE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300" y="3062533"/>
            <a:ext cx="3901715" cy="21849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5835238-1A05-4E39-8C67-54E39CD561A1}"/>
              </a:ext>
            </a:extLst>
          </p:cNvPr>
          <p:cNvSpPr/>
          <p:nvPr/>
        </p:nvSpPr>
        <p:spPr>
          <a:xfrm>
            <a:off x="4696089" y="5336631"/>
            <a:ext cx="1544012" cy="246221"/>
          </a:xfrm>
          <a:prstGeom prst="rect">
            <a:avLst/>
          </a:prstGeom>
        </p:spPr>
        <p:txBody>
          <a:bodyPr wrap="none">
            <a:spAutoFit/>
          </a:bodyPr>
          <a:lstStyle/>
          <a:p>
            <a:r>
              <a:rPr lang="en-IE" sz="1000" dirty="0"/>
              <a:t>Image Source: Vantage Fit</a:t>
            </a:r>
          </a:p>
        </p:txBody>
      </p:sp>
    </p:spTree>
    <p:extLst>
      <p:ext uri="{BB962C8B-B14F-4D97-AF65-F5344CB8AC3E}">
        <p14:creationId xmlns:p14="http://schemas.microsoft.com/office/powerpoint/2010/main" val="45848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Self Regulation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308324"/>
          </a:xfrm>
          <a:prstGeom prst="rect">
            <a:avLst/>
          </a:prstGeom>
        </p:spPr>
        <p:txBody>
          <a:bodyPr wrap="square">
            <a:spAutoFit/>
          </a:bodyPr>
          <a:lstStyle/>
          <a:p>
            <a:r>
              <a:rPr lang="en-IE" b="1" dirty="0"/>
              <a:t>Definition</a:t>
            </a:r>
            <a:r>
              <a:rPr lang="en-IE" dirty="0"/>
              <a:t>: Self-regulation involves effectively managing and controlling one's own emotions, impulses, and behaviours. It's about being able to think before reacting and exercising restraint in stressful or emotionally charged situations.</a:t>
            </a:r>
          </a:p>
          <a:p>
            <a:endParaRPr lang="en-IE" dirty="0"/>
          </a:p>
          <a:p>
            <a:r>
              <a:rPr lang="en-IE" b="1" dirty="0"/>
              <a:t>Importance</a:t>
            </a:r>
            <a:r>
              <a:rPr lang="en-IE" dirty="0"/>
              <a:t>: Self-regulation allows individuals to stay composed, make reasoned decisions, and avoid impulsive actions. It fosters adaptability and resilience, enabling individuals to handle challenges with grace and maintain positive relationships.</a:t>
            </a:r>
          </a:p>
          <a:p>
            <a:endParaRPr lang="en-IE" dirty="0"/>
          </a:p>
        </p:txBody>
      </p:sp>
      <p:pic>
        <p:nvPicPr>
          <p:cNvPr id="2052" name="Picture 4" descr="Emotional Self-Regulation">
            <a:extLst>
              <a:ext uri="{FF2B5EF4-FFF2-40B4-BE49-F238E27FC236}">
                <a16:creationId xmlns:a16="http://schemas.microsoft.com/office/drawing/2014/main" id="{27E158B8-CD3E-4A2B-830B-7192F36CA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684" y="2849989"/>
            <a:ext cx="4551379" cy="28365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F73B62B-3D53-40DB-9546-A806BF421342}"/>
              </a:ext>
            </a:extLst>
          </p:cNvPr>
          <p:cNvSpPr/>
          <p:nvPr/>
        </p:nvSpPr>
        <p:spPr>
          <a:xfrm>
            <a:off x="5263999" y="5526306"/>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176584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Motivation</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754326"/>
          </a:xfrm>
          <a:prstGeom prst="rect">
            <a:avLst/>
          </a:prstGeom>
        </p:spPr>
        <p:txBody>
          <a:bodyPr wrap="square">
            <a:spAutoFit/>
          </a:bodyPr>
          <a:lstStyle/>
          <a:p>
            <a:r>
              <a:rPr lang="en-IE" b="1" dirty="0"/>
              <a:t>Definition</a:t>
            </a:r>
            <a:r>
              <a:rPr lang="en-IE" dirty="0"/>
              <a:t>: Motivation refers to the drive and passion to pursue goals with energy and persistence. It involves setting and achieving objectives, both for personal fulfilment and external rewards, even in the face of obstacles.</a:t>
            </a:r>
          </a:p>
          <a:p>
            <a:endParaRPr lang="en-IE" dirty="0"/>
          </a:p>
          <a:p>
            <a:r>
              <a:rPr lang="en-IE" b="1" dirty="0"/>
              <a:t>Importance</a:t>
            </a:r>
            <a:r>
              <a:rPr lang="en-IE" dirty="0"/>
              <a:t>: Motivation is the force that propels individuals to take action and strive for success. It helps in overcoming setbacks, maintaining enthusiasm, and achieving long-term goals. Motivated individuals are also more likely to inspire and lead others effectively.</a:t>
            </a:r>
          </a:p>
        </p:txBody>
      </p:sp>
      <p:pic>
        <p:nvPicPr>
          <p:cNvPr id="3074" name="Picture 2" descr="Self motivation is key! | HR News">
            <a:extLst>
              <a:ext uri="{FF2B5EF4-FFF2-40B4-BE49-F238E27FC236}">
                <a16:creationId xmlns:a16="http://schemas.microsoft.com/office/drawing/2014/main" id="{D47BE2A9-7D85-4B69-A87E-834218385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383" y="3067493"/>
            <a:ext cx="4367309" cy="22963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4531B2D-DC07-424E-ADD1-C34E20B4EEC3}"/>
              </a:ext>
            </a:extLst>
          </p:cNvPr>
          <p:cNvSpPr/>
          <p:nvPr/>
        </p:nvSpPr>
        <p:spPr>
          <a:xfrm>
            <a:off x="5263999" y="5526306"/>
            <a:ext cx="1420582" cy="246221"/>
          </a:xfrm>
          <a:prstGeom prst="rect">
            <a:avLst/>
          </a:prstGeom>
        </p:spPr>
        <p:txBody>
          <a:bodyPr wrap="none">
            <a:spAutoFit/>
          </a:bodyPr>
          <a:lstStyle/>
          <a:p>
            <a:r>
              <a:rPr lang="en-IE" sz="1000" dirty="0"/>
              <a:t>Image Source: HR News</a:t>
            </a:r>
          </a:p>
        </p:txBody>
      </p:sp>
    </p:spTree>
    <p:extLst>
      <p:ext uri="{BB962C8B-B14F-4D97-AF65-F5344CB8AC3E}">
        <p14:creationId xmlns:p14="http://schemas.microsoft.com/office/powerpoint/2010/main" val="2231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Empathy</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031325"/>
          </a:xfrm>
          <a:prstGeom prst="rect">
            <a:avLst/>
          </a:prstGeom>
        </p:spPr>
        <p:txBody>
          <a:bodyPr wrap="square">
            <a:spAutoFit/>
          </a:bodyPr>
          <a:lstStyle/>
          <a:p>
            <a:r>
              <a:rPr lang="en-IE" b="1" dirty="0"/>
              <a:t>Definition</a:t>
            </a:r>
            <a:r>
              <a:rPr lang="en-IE" dirty="0"/>
              <a:t>: Empathy is the ability to understand and share the feelings and perspectives of others. It involves being attuned to the emotions of others and showing compassion and understanding without necessarily agreeing with their viewpoint.</a:t>
            </a:r>
          </a:p>
          <a:p>
            <a:endParaRPr lang="en-IE" dirty="0"/>
          </a:p>
          <a:p>
            <a:r>
              <a:rPr lang="en-IE" b="1" dirty="0"/>
              <a:t>Importance</a:t>
            </a:r>
            <a:r>
              <a:rPr lang="en-IE" dirty="0"/>
              <a:t>: Empathy is crucial for building strong interpersonal relationships, fostering collaboration, and resolving conflicts. It promotes a supportive and inclusive environment, enhancing communication and mutual respect.</a:t>
            </a:r>
          </a:p>
          <a:p>
            <a:endParaRPr lang="en-IE" dirty="0"/>
          </a:p>
        </p:txBody>
      </p:sp>
      <p:pic>
        <p:nvPicPr>
          <p:cNvPr id="4098" name="Picture 2" descr="Why Empathy Is a Superpower in the Future of Work (Report) | Catalyst">
            <a:extLst>
              <a:ext uri="{FF2B5EF4-FFF2-40B4-BE49-F238E27FC236}">
                <a16:creationId xmlns:a16="http://schemas.microsoft.com/office/drawing/2014/main" id="{1F51E1D2-7F1F-478D-B75B-356A2AD9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518" y="2945427"/>
            <a:ext cx="4079760" cy="21451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9C1D86B-F733-4275-AE50-40ED76987C2C}"/>
              </a:ext>
            </a:extLst>
          </p:cNvPr>
          <p:cNvSpPr/>
          <p:nvPr/>
        </p:nvSpPr>
        <p:spPr>
          <a:xfrm>
            <a:off x="4896354" y="5196026"/>
            <a:ext cx="1367682" cy="246221"/>
          </a:xfrm>
          <a:prstGeom prst="rect">
            <a:avLst/>
          </a:prstGeom>
        </p:spPr>
        <p:txBody>
          <a:bodyPr wrap="none">
            <a:spAutoFit/>
          </a:bodyPr>
          <a:lstStyle/>
          <a:p>
            <a:r>
              <a:rPr lang="en-IE" sz="1000" dirty="0"/>
              <a:t>Image Source: Catalyst</a:t>
            </a:r>
          </a:p>
        </p:txBody>
      </p:sp>
    </p:spTree>
    <p:extLst>
      <p:ext uri="{BB962C8B-B14F-4D97-AF65-F5344CB8AC3E}">
        <p14:creationId xmlns:p14="http://schemas.microsoft.com/office/powerpoint/2010/main" val="22092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Social Skills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031325"/>
          </a:xfrm>
          <a:prstGeom prst="rect">
            <a:avLst/>
          </a:prstGeom>
        </p:spPr>
        <p:txBody>
          <a:bodyPr wrap="square">
            <a:spAutoFit/>
          </a:bodyPr>
          <a:lstStyle/>
          <a:p>
            <a:r>
              <a:rPr lang="en-IE" b="1" dirty="0"/>
              <a:t>Definition</a:t>
            </a:r>
            <a:r>
              <a:rPr lang="en-IE" dirty="0"/>
              <a:t>: Social skills encompass a range of abilities related to effectively interacting with others. This includes communication, active listening, conflict resolution, negotiation, and relationship-building.</a:t>
            </a:r>
          </a:p>
          <a:p>
            <a:endParaRPr lang="en-IE" dirty="0"/>
          </a:p>
          <a:p>
            <a:r>
              <a:rPr lang="en-IE" b="1" dirty="0"/>
              <a:t>Importance</a:t>
            </a:r>
            <a:r>
              <a:rPr lang="en-IE" dirty="0"/>
              <a:t>: Proficient social skills enable individuals to navigate social situations adeptly, influence and inspire others positively, and build and maintain meaningful relationships. They are fundamental for success in both personal and professional spheres.</a:t>
            </a:r>
          </a:p>
          <a:p>
            <a:endParaRPr lang="en-IE" dirty="0"/>
          </a:p>
        </p:txBody>
      </p:sp>
      <p:pic>
        <p:nvPicPr>
          <p:cNvPr id="5122" name="Picture 2" descr="30 Ways to Improve Your Social Skills in the Workplace">
            <a:extLst>
              <a:ext uri="{FF2B5EF4-FFF2-40B4-BE49-F238E27FC236}">
                <a16:creationId xmlns:a16="http://schemas.microsoft.com/office/drawing/2014/main" id="{E15C096B-1C00-4682-901F-C6DFD3E78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918" y="2839992"/>
            <a:ext cx="4513621" cy="25511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DEBC053-DE0F-40E4-8D6D-2E82B27AEF49}"/>
              </a:ext>
            </a:extLst>
          </p:cNvPr>
          <p:cNvSpPr/>
          <p:nvPr/>
        </p:nvSpPr>
        <p:spPr>
          <a:xfrm>
            <a:off x="4990622" y="5472384"/>
            <a:ext cx="1665841" cy="246221"/>
          </a:xfrm>
          <a:prstGeom prst="rect">
            <a:avLst/>
          </a:prstGeom>
        </p:spPr>
        <p:txBody>
          <a:bodyPr wrap="none">
            <a:spAutoFit/>
          </a:bodyPr>
          <a:lstStyle/>
          <a:p>
            <a:r>
              <a:rPr lang="en-IE" sz="1000" dirty="0"/>
              <a:t>Image Source: Career Addict</a:t>
            </a:r>
          </a:p>
        </p:txBody>
      </p:sp>
    </p:spTree>
    <p:extLst>
      <p:ext uri="{BB962C8B-B14F-4D97-AF65-F5344CB8AC3E}">
        <p14:creationId xmlns:p14="http://schemas.microsoft.com/office/powerpoint/2010/main" val="11303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fontScale="90000"/>
          </a:bodyPr>
          <a:lstStyle/>
          <a:p>
            <a:pPr algn="ctr"/>
            <a:r>
              <a:rPr lang="en-IE" b="0" dirty="0"/>
              <a:t>Intersection of Self-Management and Emotional Intelligence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6472287" y="1871736"/>
            <a:ext cx="5433093" cy="2308324"/>
          </a:xfrm>
          <a:prstGeom prst="rect">
            <a:avLst/>
          </a:prstGeom>
        </p:spPr>
        <p:txBody>
          <a:bodyPr wrap="square">
            <a:spAutoFit/>
          </a:bodyPr>
          <a:lstStyle/>
          <a:p>
            <a:pPr algn="just"/>
            <a:r>
              <a:rPr lang="en-IE" dirty="0"/>
              <a:t>Self-management serves as a foundational element for emotional intelligence (EI) by providing the skills and capabilities necessary to understand, regulate, and channel one's emotions effectively. </a:t>
            </a:r>
          </a:p>
          <a:p>
            <a:pPr algn="just"/>
            <a:endParaRPr lang="en-IE" dirty="0"/>
          </a:p>
          <a:p>
            <a:pPr algn="just"/>
            <a:r>
              <a:rPr lang="en-IE" dirty="0"/>
              <a:t>It's a precursor to developing a high level of emotional intelligence, which involves recognizing and managing emotions in oneself and others. </a:t>
            </a:r>
          </a:p>
        </p:txBody>
      </p:sp>
      <p:pic>
        <p:nvPicPr>
          <p:cNvPr id="11" name="Picture 10">
            <a:extLst>
              <a:ext uri="{FF2B5EF4-FFF2-40B4-BE49-F238E27FC236}">
                <a16:creationId xmlns:a16="http://schemas.microsoft.com/office/drawing/2014/main" id="{EE42108D-0CB4-4924-BBAE-5FAD407C2F5B}"/>
              </a:ext>
            </a:extLst>
          </p:cNvPr>
          <p:cNvPicPr>
            <a:picLocks noChangeAspect="1"/>
          </p:cNvPicPr>
          <p:nvPr/>
        </p:nvPicPr>
        <p:blipFill>
          <a:blip r:embed="rId2"/>
          <a:stretch>
            <a:fillRect/>
          </a:stretch>
        </p:blipFill>
        <p:spPr>
          <a:xfrm>
            <a:off x="838751" y="990486"/>
            <a:ext cx="5005868" cy="4448722"/>
          </a:xfrm>
          <a:prstGeom prst="rect">
            <a:avLst/>
          </a:prstGeom>
        </p:spPr>
      </p:pic>
    </p:spTree>
    <p:extLst>
      <p:ext uri="{BB962C8B-B14F-4D97-AF65-F5344CB8AC3E}">
        <p14:creationId xmlns:p14="http://schemas.microsoft.com/office/powerpoint/2010/main" val="68076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fontScale="90000"/>
          </a:bodyPr>
          <a:lstStyle/>
          <a:p>
            <a:r>
              <a:rPr lang="en-IE" b="0" dirty="0"/>
              <a:t>Emotional Intelligence &amp; Self Management in the Workplace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671691"/>
            <a:ext cx="11065720" cy="5355312"/>
          </a:xfrm>
          <a:prstGeom prst="rect">
            <a:avLst/>
          </a:prstGeom>
        </p:spPr>
        <p:txBody>
          <a:bodyPr wrap="square">
            <a:spAutoFit/>
          </a:bodyPr>
          <a:lstStyle/>
          <a:p>
            <a:r>
              <a:rPr lang="en-IE" dirty="0"/>
              <a:t>Self-management and emotional intelligence (EI) are incredibly important in the workplace because they significantly influence an individual's effectiveness, productivity, relationships, and overall well-being within a professional setting. </a:t>
            </a:r>
          </a:p>
          <a:p>
            <a:endParaRPr lang="en-IE" dirty="0"/>
          </a:p>
          <a:p>
            <a:pPr marL="285750" indent="-285750">
              <a:buFont typeface="Arial" panose="020B0604020202020204" pitchFamily="34" charset="0"/>
              <a:buChar char="•"/>
            </a:pPr>
            <a:r>
              <a:rPr lang="en-IE" b="1" dirty="0"/>
              <a:t>Enhanced Leadership Skills:</a:t>
            </a:r>
            <a:r>
              <a:rPr lang="en-IE" dirty="0"/>
              <a:t> Effective leaders need to be able to manage themselves before they can lead others. Self-management and EI provide the foundation for strong leadership by helping leaders regulate their emotions, make informed decisions, and navigate complex interpersonal dynamics.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Effective Communication:</a:t>
            </a:r>
            <a:r>
              <a:rPr lang="en-IE" dirty="0"/>
              <a:t> Understanding and managing emotions aid in effective communication, allowing individuals to express themselves clearly, listen actively, and comprehend others' perspectives. This skill is crucial for collaboration, conflict resolution, and fostering a positive work environment.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Conflict Resolution and Team Dynamics:</a:t>
            </a:r>
            <a:r>
              <a:rPr lang="en-IE" dirty="0"/>
              <a:t> Both self-management and EI play key roles in handling conflicts constructively. Employees who can manage their emotions and empathize with others are better equipped to navigate conflicts, find resolutions, and maintain a cohesive and productive team.</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Stress Reduction and Well-being:</a:t>
            </a:r>
            <a:r>
              <a:rPr lang="en-IE" dirty="0"/>
              <a:t> The workplace can be a stressful environment, and self-management skills help individuals cope with stress effectively. EI contributes to stress reduction by promoting resilience, optimism, and the ability to maintain a positive outlook during challenging situations, ultimately improving overall well-being.</a:t>
            </a:r>
          </a:p>
        </p:txBody>
      </p:sp>
    </p:spTree>
    <p:extLst>
      <p:ext uri="{BB962C8B-B14F-4D97-AF65-F5344CB8AC3E}">
        <p14:creationId xmlns:p14="http://schemas.microsoft.com/office/powerpoint/2010/main" val="309445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fontScale="90000"/>
          </a:bodyPr>
          <a:lstStyle/>
          <a:p>
            <a:r>
              <a:rPr lang="en-IE" b="0" dirty="0"/>
              <a:t>Emotional Intelligence &amp; Self Management in the Workplace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711848"/>
            <a:ext cx="11065720" cy="4524315"/>
          </a:xfrm>
          <a:prstGeom prst="rect">
            <a:avLst/>
          </a:prstGeom>
        </p:spPr>
        <p:txBody>
          <a:bodyPr wrap="square">
            <a:spAutoFit/>
          </a:bodyPr>
          <a:lstStyle/>
          <a:p>
            <a:pPr marL="285750" indent="-285750" algn="just">
              <a:buFont typeface="Arial" panose="020B0604020202020204" pitchFamily="34" charset="0"/>
              <a:buChar char="•"/>
            </a:pPr>
            <a:endParaRPr lang="en-IE" b="1" dirty="0"/>
          </a:p>
          <a:p>
            <a:pPr marL="285750" indent="-285750" algn="just">
              <a:buFont typeface="Arial" panose="020B0604020202020204" pitchFamily="34" charset="0"/>
              <a:buChar char="•"/>
            </a:pPr>
            <a:r>
              <a:rPr lang="en-IE" b="1" dirty="0"/>
              <a:t>Adaptability and Change Management:</a:t>
            </a:r>
            <a:r>
              <a:rPr lang="en-IE" dirty="0"/>
              <a:t> Modern workplaces are dynamic and subject to rapid changes. Self-management skills foster adaptability, while EI helps individuals manage the emotional impact of change, making them more resilient and open to new ideas and processes.</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Customer Relations and Service Excellence:</a:t>
            </a:r>
            <a:r>
              <a:rPr lang="en-IE" dirty="0"/>
              <a:t> Emotionally intelligent employees can better understand and connect with customers, providing excellent service by responding to their needs and concerns with empathy and patience. Self-management helps in remaining composed and professional during challenging customer interactions.</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Decision-making and Problem-solving:</a:t>
            </a:r>
            <a:r>
              <a:rPr lang="en-IE" dirty="0"/>
              <a:t> Self-management and EI guide decision-making by encouraging thoughtful consideration of emotions and rational analysis. Employees who can manage their emotions are less likely to make impulsive decisions and can approach problem-solving in a logical and strategic manner.</a:t>
            </a:r>
          </a:p>
          <a:p>
            <a:pPr algn="just"/>
            <a:endParaRPr lang="en-IE" dirty="0"/>
          </a:p>
          <a:p>
            <a:pPr algn="just"/>
            <a:endParaRPr lang="en-IE" dirty="0"/>
          </a:p>
          <a:p>
            <a:pPr algn="just"/>
            <a:endParaRPr lang="en-IE" dirty="0"/>
          </a:p>
        </p:txBody>
      </p:sp>
    </p:spTree>
    <p:extLst>
      <p:ext uri="{BB962C8B-B14F-4D97-AF65-F5344CB8AC3E}">
        <p14:creationId xmlns:p14="http://schemas.microsoft.com/office/powerpoint/2010/main" val="9766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fontScale="90000"/>
          </a:bodyPr>
          <a:lstStyle/>
          <a:p>
            <a:r>
              <a:rPr lang="en-IE" b="0" dirty="0"/>
              <a:t>Emotional Intelligence &amp; Self Management in the Workplace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711848"/>
            <a:ext cx="11065720" cy="4247317"/>
          </a:xfrm>
          <a:prstGeom prst="rect">
            <a:avLst/>
          </a:prstGeom>
        </p:spPr>
        <p:txBody>
          <a:bodyPr wrap="square">
            <a:spAutoFit/>
          </a:bodyPr>
          <a:lstStyle/>
          <a:p>
            <a:pPr marL="285750" indent="-285750" algn="just">
              <a:buFont typeface="Arial" panose="020B0604020202020204" pitchFamily="34" charset="0"/>
              <a:buChar char="•"/>
            </a:pPr>
            <a:endParaRPr lang="en-IE" b="1" dirty="0"/>
          </a:p>
          <a:p>
            <a:pPr marL="285750" indent="-285750" algn="just">
              <a:buFont typeface="Arial" panose="020B0604020202020204" pitchFamily="34" charset="0"/>
              <a:buChar char="•"/>
            </a:pPr>
            <a:r>
              <a:rPr lang="en-IE" b="1" dirty="0"/>
              <a:t>Increased Productivity and Efficiency:</a:t>
            </a:r>
            <a:r>
              <a:rPr lang="en-IE" dirty="0"/>
              <a:t> Self-management skills, such as time management and prioritization, directly contribute to increased productivity and efficiency in the workplace. When combined with emotional intelligence, employees can maintain focus, minimize distractions, and manage their workload effectively.</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Career Advancement and Professional Growth:</a:t>
            </a:r>
            <a:r>
              <a:rPr lang="en-IE" dirty="0"/>
              <a:t> Individuals who excel in self-management and EI often demonstrate strong leadership potential, teamwork, and adaptability. These attributes can lead to increased opportunities for career advancement and growth within an organization.</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Positive Workplace Culture:</a:t>
            </a:r>
            <a:r>
              <a:rPr lang="en-IE" dirty="0"/>
              <a:t> Self-management and EI foster a positive workplace culture characterized by empathy, understanding, collaboration, and open communication. A positive culture enhances employee morale, engagement, and retention.</a:t>
            </a:r>
          </a:p>
          <a:p>
            <a:pPr algn="just"/>
            <a:endParaRPr lang="en-IE" dirty="0"/>
          </a:p>
          <a:p>
            <a:pPr algn="just"/>
            <a:endParaRPr lang="en-IE" dirty="0"/>
          </a:p>
          <a:p>
            <a:pPr algn="just"/>
            <a:endParaRPr lang="en-IE" dirty="0"/>
          </a:p>
        </p:txBody>
      </p:sp>
    </p:spTree>
    <p:extLst>
      <p:ext uri="{BB962C8B-B14F-4D97-AF65-F5344CB8AC3E}">
        <p14:creationId xmlns:p14="http://schemas.microsoft.com/office/powerpoint/2010/main" val="171819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a:bodyPr>
          <a:lstStyle/>
          <a:p>
            <a:r>
              <a:rPr lang="en-IE" b="0" dirty="0"/>
              <a:t>Emotional Intelligence and Self Management Videos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1009040"/>
            <a:ext cx="11065720" cy="2031325"/>
          </a:xfrm>
          <a:prstGeom prst="rect">
            <a:avLst/>
          </a:prstGeom>
        </p:spPr>
        <p:txBody>
          <a:bodyPr wrap="square">
            <a:spAutoFit/>
          </a:bodyPr>
          <a:lstStyle/>
          <a:p>
            <a:r>
              <a:rPr lang="en-IE" dirty="0">
                <a:hlinkClick r:id="rId2"/>
              </a:rPr>
              <a:t>Emotional intelligence at work: Why IQ isn’t everything | Big Think</a:t>
            </a:r>
            <a:endParaRPr lang="en-IE" dirty="0"/>
          </a:p>
          <a:p>
            <a:endParaRPr lang="en-IE" dirty="0"/>
          </a:p>
          <a:p>
            <a:r>
              <a:rPr lang="en-IE" dirty="0">
                <a:hlinkClick r:id="rId3"/>
              </a:rPr>
              <a:t>Emotional Intelligence in the Workplace</a:t>
            </a:r>
            <a:r>
              <a:rPr lang="en-IE" dirty="0"/>
              <a:t>  </a:t>
            </a:r>
          </a:p>
          <a:p>
            <a:endParaRPr lang="en-IE" dirty="0"/>
          </a:p>
          <a:p>
            <a:r>
              <a:rPr lang="en-IE" dirty="0">
                <a:hlinkClick r:id="rId4"/>
              </a:rPr>
              <a:t>Emotional Intelligence &amp; Self Management</a:t>
            </a:r>
            <a:endParaRPr lang="en-IE" dirty="0"/>
          </a:p>
          <a:p>
            <a:endParaRPr lang="en-IE" dirty="0"/>
          </a:p>
          <a:p>
            <a:endParaRPr lang="en-IE" dirty="0"/>
          </a:p>
        </p:txBody>
      </p:sp>
    </p:spTree>
    <p:extLst>
      <p:ext uri="{BB962C8B-B14F-4D97-AF65-F5344CB8AC3E}">
        <p14:creationId xmlns:p14="http://schemas.microsoft.com/office/powerpoint/2010/main" val="36798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046988"/>
          </a:xfrm>
          <a:prstGeom prst="rect">
            <a:avLst/>
          </a:prstGeom>
        </p:spPr>
        <p:txBody>
          <a:bodyPr wrap="square">
            <a:spAutoFit/>
          </a:bodyPr>
          <a:lstStyle/>
          <a:p>
            <a:pPr marL="457200" indent="-457200">
              <a:buFont typeface="+mj-lt"/>
              <a:buAutoNum type="arabicPeriod"/>
            </a:pPr>
            <a:r>
              <a:rPr lang="en-US" sz="2400" dirty="0"/>
              <a:t>Define Self Management </a:t>
            </a:r>
          </a:p>
          <a:p>
            <a:pPr marL="457200" indent="-457200">
              <a:buFont typeface="+mj-lt"/>
              <a:buAutoNum type="arabicPeriod"/>
            </a:pPr>
            <a:r>
              <a:rPr lang="en-US" sz="2400" dirty="0"/>
              <a:t>Importance of Self Management</a:t>
            </a:r>
          </a:p>
          <a:p>
            <a:pPr marL="457200" indent="-457200">
              <a:buFont typeface="+mj-lt"/>
              <a:buAutoNum type="arabicPeriod"/>
            </a:pPr>
            <a:r>
              <a:rPr lang="en-IE" sz="2400" dirty="0"/>
              <a:t>Key Characteristics of Self Management</a:t>
            </a:r>
          </a:p>
          <a:p>
            <a:pPr marL="457200" indent="-457200">
              <a:buFont typeface="+mj-lt"/>
              <a:buAutoNum type="arabicPeriod"/>
            </a:pPr>
            <a:r>
              <a:rPr lang="en-IE" sz="2400" dirty="0"/>
              <a:t>Benefits of Self Management</a:t>
            </a:r>
          </a:p>
          <a:p>
            <a:pPr marL="457200" indent="-457200">
              <a:buFont typeface="+mj-lt"/>
              <a:buAutoNum type="arabicPeriod"/>
            </a:pPr>
            <a:r>
              <a:rPr lang="en-IE" sz="2400" dirty="0"/>
              <a:t>Understanding Emotional Intelligence</a:t>
            </a:r>
          </a:p>
          <a:p>
            <a:pPr marL="457200" indent="-457200">
              <a:buFont typeface="+mj-lt"/>
              <a:buAutoNum type="arabicPeriod"/>
            </a:pPr>
            <a:r>
              <a:rPr lang="en-IE" sz="2400" dirty="0"/>
              <a:t>The Intersection of Self-Management and Emotional Intelligence</a:t>
            </a:r>
          </a:p>
          <a:p>
            <a:pPr marL="457200" indent="-457200">
              <a:buFont typeface="+mj-lt"/>
              <a:buAutoNum type="arabicPeriod"/>
            </a:pPr>
            <a:r>
              <a:rPr lang="en-IE" sz="2400" dirty="0"/>
              <a:t>Emotional Intelligence &amp; Self-Management and in the Workplace.</a:t>
            </a:r>
            <a:br>
              <a:rPr lang="en-IE" sz="2400" dirty="0"/>
            </a:br>
            <a:endParaRPr lang="en-US" sz="2400" dirty="0"/>
          </a:p>
        </p:txBody>
      </p:sp>
      <p:pic>
        <p:nvPicPr>
          <p:cNvPr id="4" name="Picture 3">
            <a:extLst>
              <a:ext uri="{FF2B5EF4-FFF2-40B4-BE49-F238E27FC236}">
                <a16:creationId xmlns:a16="http://schemas.microsoft.com/office/drawing/2014/main" id="{26EA4953-F4B4-4735-B540-4D62D77A57CB}"/>
              </a:ext>
            </a:extLst>
          </p:cNvPr>
          <p:cNvPicPr>
            <a:picLocks noChangeAspect="1"/>
          </p:cNvPicPr>
          <p:nvPr/>
        </p:nvPicPr>
        <p:blipFill>
          <a:blip r:embed="rId2"/>
          <a:stretch>
            <a:fillRect/>
          </a:stretch>
        </p:blipFill>
        <p:spPr>
          <a:xfrm>
            <a:off x="2891512" y="3643997"/>
            <a:ext cx="5213801" cy="2095440"/>
          </a:xfrm>
          <a:prstGeom prst="rect">
            <a:avLst/>
          </a:prstGeom>
        </p:spPr>
      </p:pic>
      <p:sp>
        <p:nvSpPr>
          <p:cNvPr id="7" name="Rectangle 6">
            <a:extLst>
              <a:ext uri="{FF2B5EF4-FFF2-40B4-BE49-F238E27FC236}">
                <a16:creationId xmlns:a16="http://schemas.microsoft.com/office/drawing/2014/main" id="{4A1B8738-4C15-4728-99BD-60FE49C781D4}"/>
              </a:ext>
            </a:extLst>
          </p:cNvPr>
          <p:cNvSpPr/>
          <p:nvPr/>
        </p:nvSpPr>
        <p:spPr>
          <a:xfrm>
            <a:off x="3950365" y="5714179"/>
            <a:ext cx="1649811" cy="246221"/>
          </a:xfrm>
          <a:prstGeom prst="rect">
            <a:avLst/>
          </a:prstGeom>
        </p:spPr>
        <p:txBody>
          <a:bodyPr wrap="none">
            <a:spAutoFit/>
          </a:bodyPr>
          <a:lstStyle/>
          <a:p>
            <a:r>
              <a:rPr lang="en-IE" sz="1000" dirty="0"/>
              <a:t>Image Source: Medium.com</a:t>
            </a:r>
          </a:p>
        </p:txBody>
      </p:sp>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046988"/>
          </a:xfrm>
          <a:prstGeom prst="rect">
            <a:avLst/>
          </a:prstGeom>
        </p:spPr>
        <p:txBody>
          <a:bodyPr wrap="square">
            <a:spAutoFit/>
          </a:bodyPr>
          <a:lstStyle/>
          <a:p>
            <a:pPr marL="457200" indent="-457200">
              <a:buFont typeface="+mj-lt"/>
              <a:buAutoNum type="arabicPeriod"/>
            </a:pPr>
            <a:r>
              <a:rPr lang="en-US" sz="2400" dirty="0"/>
              <a:t>Define Self Management </a:t>
            </a:r>
          </a:p>
          <a:p>
            <a:pPr marL="457200" indent="-457200">
              <a:buFont typeface="+mj-lt"/>
              <a:buAutoNum type="arabicPeriod"/>
            </a:pPr>
            <a:r>
              <a:rPr lang="en-US" sz="2400" dirty="0"/>
              <a:t>Importance of Self Management</a:t>
            </a:r>
          </a:p>
          <a:p>
            <a:pPr marL="457200" indent="-457200">
              <a:buFont typeface="+mj-lt"/>
              <a:buAutoNum type="arabicPeriod"/>
            </a:pPr>
            <a:r>
              <a:rPr lang="en-IE" sz="2400" dirty="0"/>
              <a:t>Key Characteristics of Self Management</a:t>
            </a:r>
          </a:p>
          <a:p>
            <a:pPr marL="457200" indent="-457200">
              <a:buFont typeface="+mj-lt"/>
              <a:buAutoNum type="arabicPeriod"/>
            </a:pPr>
            <a:r>
              <a:rPr lang="en-IE" sz="2400" dirty="0"/>
              <a:t>Benefits of Self Management</a:t>
            </a:r>
          </a:p>
          <a:p>
            <a:pPr marL="457200" indent="-457200">
              <a:buFont typeface="+mj-lt"/>
              <a:buAutoNum type="arabicPeriod"/>
            </a:pPr>
            <a:r>
              <a:rPr lang="en-IE" sz="2400" dirty="0"/>
              <a:t>Understanding Emotional Intelligence</a:t>
            </a:r>
          </a:p>
          <a:p>
            <a:pPr marL="457200" indent="-457200">
              <a:buFont typeface="+mj-lt"/>
              <a:buAutoNum type="arabicPeriod"/>
            </a:pPr>
            <a:r>
              <a:rPr lang="en-IE" sz="2400" dirty="0"/>
              <a:t>The Intersection of Self-Management and Emotional Intelligence</a:t>
            </a:r>
          </a:p>
          <a:p>
            <a:pPr marL="457200" indent="-457200">
              <a:buFont typeface="+mj-lt"/>
              <a:buAutoNum type="arabicPeriod"/>
            </a:pPr>
            <a:r>
              <a:rPr lang="en-IE" sz="2400" dirty="0"/>
              <a:t>Emotional Intelligence &amp; Self-Management and in the Workplace.</a:t>
            </a:r>
            <a:br>
              <a:rPr lang="en-IE" sz="2400" dirty="0"/>
            </a:br>
            <a:endParaRPr lang="en-US" sz="2400" dirty="0"/>
          </a:p>
        </p:txBody>
      </p:sp>
      <p:pic>
        <p:nvPicPr>
          <p:cNvPr id="4" name="Picture 3">
            <a:extLst>
              <a:ext uri="{FF2B5EF4-FFF2-40B4-BE49-F238E27FC236}">
                <a16:creationId xmlns:a16="http://schemas.microsoft.com/office/drawing/2014/main" id="{26EA4953-F4B4-4735-B540-4D62D77A57CB}"/>
              </a:ext>
            </a:extLst>
          </p:cNvPr>
          <p:cNvPicPr>
            <a:picLocks noChangeAspect="1"/>
          </p:cNvPicPr>
          <p:nvPr/>
        </p:nvPicPr>
        <p:blipFill>
          <a:blip r:embed="rId2"/>
          <a:stretch>
            <a:fillRect/>
          </a:stretch>
        </p:blipFill>
        <p:spPr>
          <a:xfrm>
            <a:off x="2891512" y="3643997"/>
            <a:ext cx="5213801" cy="2095440"/>
          </a:xfrm>
          <a:prstGeom prst="rect">
            <a:avLst/>
          </a:prstGeom>
        </p:spPr>
      </p:pic>
      <p:sp>
        <p:nvSpPr>
          <p:cNvPr id="7" name="Rectangle 6">
            <a:extLst>
              <a:ext uri="{FF2B5EF4-FFF2-40B4-BE49-F238E27FC236}">
                <a16:creationId xmlns:a16="http://schemas.microsoft.com/office/drawing/2014/main" id="{4A1B8738-4C15-4728-99BD-60FE49C781D4}"/>
              </a:ext>
            </a:extLst>
          </p:cNvPr>
          <p:cNvSpPr/>
          <p:nvPr/>
        </p:nvSpPr>
        <p:spPr>
          <a:xfrm>
            <a:off x="3950365" y="5714179"/>
            <a:ext cx="1649811" cy="246221"/>
          </a:xfrm>
          <a:prstGeom prst="rect">
            <a:avLst/>
          </a:prstGeom>
        </p:spPr>
        <p:txBody>
          <a:bodyPr wrap="none">
            <a:spAutoFit/>
          </a:bodyPr>
          <a:lstStyle/>
          <a:p>
            <a:r>
              <a:rPr lang="en-IE" sz="1000" dirty="0"/>
              <a:t>Image Source: Medium.com</a:t>
            </a:r>
          </a:p>
        </p:txBody>
      </p:sp>
    </p:spTree>
    <p:extLst>
      <p:ext uri="{BB962C8B-B14F-4D97-AF65-F5344CB8AC3E}">
        <p14:creationId xmlns:p14="http://schemas.microsoft.com/office/powerpoint/2010/main" val="17519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fontScale="90000"/>
          </a:bodyPr>
          <a:lstStyle/>
          <a:p>
            <a:pPr algn="ctr"/>
            <a:r>
              <a:rPr lang="en-IE" b="0" dirty="0"/>
              <a:t>Intersection of Self-Management and Emotional Intelligence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6472287" y="1871736"/>
            <a:ext cx="5433093" cy="2308324"/>
          </a:xfrm>
          <a:prstGeom prst="rect">
            <a:avLst/>
          </a:prstGeom>
        </p:spPr>
        <p:txBody>
          <a:bodyPr wrap="square">
            <a:spAutoFit/>
          </a:bodyPr>
          <a:lstStyle/>
          <a:p>
            <a:pPr algn="just"/>
            <a:r>
              <a:rPr lang="en-IE" dirty="0"/>
              <a:t>The intersection of self-management and emotional intelligence involves using self-awareness as a foundation to effectively regulate and control one's emotions, thoughts, and behaviours. </a:t>
            </a:r>
          </a:p>
          <a:p>
            <a:pPr algn="just"/>
            <a:endParaRPr lang="en-IE" dirty="0"/>
          </a:p>
          <a:p>
            <a:pPr algn="just"/>
            <a:r>
              <a:rPr lang="en-IE" dirty="0"/>
              <a:t>This ability leads to adaptability, conflict resolution, resilience, and overall enhanced personal and professional effectiveness.</a:t>
            </a:r>
          </a:p>
        </p:txBody>
      </p:sp>
      <p:pic>
        <p:nvPicPr>
          <p:cNvPr id="16" name="Picture 15">
            <a:extLst>
              <a:ext uri="{FF2B5EF4-FFF2-40B4-BE49-F238E27FC236}">
                <a16:creationId xmlns:a16="http://schemas.microsoft.com/office/drawing/2014/main" id="{A293AA92-CA9F-42CC-9196-1CA783F91100}"/>
              </a:ext>
            </a:extLst>
          </p:cNvPr>
          <p:cNvPicPr>
            <a:picLocks noChangeAspect="1"/>
          </p:cNvPicPr>
          <p:nvPr/>
        </p:nvPicPr>
        <p:blipFill>
          <a:blip r:embed="rId2"/>
          <a:stretch>
            <a:fillRect/>
          </a:stretch>
        </p:blipFill>
        <p:spPr>
          <a:xfrm>
            <a:off x="838751" y="990486"/>
            <a:ext cx="5005868" cy="4448722"/>
          </a:xfrm>
          <a:prstGeom prst="rect">
            <a:avLst/>
          </a:prstGeom>
        </p:spPr>
      </p:pic>
    </p:spTree>
    <p:extLst>
      <p:ext uri="{BB962C8B-B14F-4D97-AF65-F5344CB8AC3E}">
        <p14:creationId xmlns:p14="http://schemas.microsoft.com/office/powerpoint/2010/main" val="11807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What is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25482"/>
            <a:ext cx="11065720" cy="2585323"/>
          </a:xfrm>
          <a:prstGeom prst="rect">
            <a:avLst/>
          </a:prstGeom>
        </p:spPr>
        <p:txBody>
          <a:bodyPr wrap="square">
            <a:spAutoFit/>
          </a:bodyPr>
          <a:lstStyle/>
          <a:p>
            <a:pPr algn="just"/>
            <a:r>
              <a:rPr lang="en-IE" dirty="0"/>
              <a:t>Self-management refers to the ability of an individual to regulate and control their own thoughts, emotions, behaviours, and actions in order to achieve personal and professional goals. It involves being aware of one's strengths and weaknesses, setting and prioritizing goals, making decisions, and effectively managing time and resources to achieve those goals.</a:t>
            </a:r>
          </a:p>
          <a:p>
            <a:pPr algn="just"/>
            <a:endParaRPr lang="en-IE" dirty="0"/>
          </a:p>
          <a:p>
            <a:pPr algn="just"/>
            <a:r>
              <a:rPr lang="en-IE" dirty="0"/>
              <a:t>In the workplace, self-management is a valuable skill that employers often look for in employees. It contributes to personal productivity, team effectiveness, and overall organizational success. In personal life, self-management leads to a more balanced and fulfilling life by allowing individuals to organize their time, energy, and efforts in a way that aligns with their values and aspirations.</a:t>
            </a:r>
          </a:p>
        </p:txBody>
      </p:sp>
      <p:pic>
        <p:nvPicPr>
          <p:cNvPr id="1028" name="Picture 4" descr="Emotional Intelligence and Self Management">
            <a:extLst>
              <a:ext uri="{FF2B5EF4-FFF2-40B4-BE49-F238E27FC236}">
                <a16:creationId xmlns:a16="http://schemas.microsoft.com/office/drawing/2014/main" id="{101634B8-FB4A-4C32-ACBC-02D02A984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54" y="3353545"/>
            <a:ext cx="2432752" cy="243275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0B7A82-BE2C-4947-9D3D-BFD2BB53BA63}"/>
              </a:ext>
            </a:extLst>
          </p:cNvPr>
          <p:cNvSpPr/>
          <p:nvPr/>
        </p:nvSpPr>
        <p:spPr>
          <a:xfrm>
            <a:off x="4581961" y="5786297"/>
            <a:ext cx="1393330" cy="246221"/>
          </a:xfrm>
          <a:prstGeom prst="rect">
            <a:avLst/>
          </a:prstGeom>
        </p:spPr>
        <p:txBody>
          <a:bodyPr wrap="none">
            <a:spAutoFit/>
          </a:bodyPr>
          <a:lstStyle/>
          <a:p>
            <a:r>
              <a:rPr lang="en-IE" sz="1000" dirty="0"/>
              <a:t>Image Source: LinkedIn</a:t>
            </a:r>
          </a:p>
        </p:txBody>
      </p:sp>
    </p:spTree>
    <p:extLst>
      <p:ext uri="{BB962C8B-B14F-4D97-AF65-F5344CB8AC3E}">
        <p14:creationId xmlns:p14="http://schemas.microsoft.com/office/powerpoint/2010/main" val="242303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What is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585323"/>
          </a:xfrm>
          <a:prstGeom prst="rect">
            <a:avLst/>
          </a:prstGeom>
        </p:spPr>
        <p:txBody>
          <a:bodyPr wrap="square">
            <a:spAutoFit/>
          </a:bodyPr>
          <a:lstStyle/>
          <a:p>
            <a:r>
              <a:rPr lang="en-IE" dirty="0"/>
              <a:t>Self-management is a comprehensive skill set that involves controlling and directing one's actions, thoughts, and emotions to achieve personal and professional goals. </a:t>
            </a:r>
          </a:p>
          <a:p>
            <a:endParaRPr lang="en-IE" dirty="0"/>
          </a:p>
          <a:p>
            <a:r>
              <a:rPr lang="en-IE" dirty="0"/>
              <a:t>Three key characteristics of self-management are</a:t>
            </a:r>
          </a:p>
          <a:p>
            <a:pPr marL="285750" indent="-285750">
              <a:buFont typeface="Arial" panose="020B0604020202020204" pitchFamily="34" charset="0"/>
              <a:buChar char="•"/>
            </a:pPr>
            <a:r>
              <a:rPr lang="en-IE" dirty="0"/>
              <a:t>Self-awareness</a:t>
            </a:r>
          </a:p>
          <a:p>
            <a:pPr marL="285750" indent="-285750">
              <a:buFont typeface="Arial" panose="020B0604020202020204" pitchFamily="34" charset="0"/>
              <a:buChar char="•"/>
            </a:pPr>
            <a:r>
              <a:rPr lang="en-IE" dirty="0"/>
              <a:t>Self-regulation</a:t>
            </a:r>
          </a:p>
          <a:p>
            <a:pPr marL="285750" indent="-285750">
              <a:buFont typeface="Arial" panose="020B0604020202020204" pitchFamily="34" charset="0"/>
              <a:buChar char="•"/>
            </a:pPr>
            <a:r>
              <a:rPr lang="en-IE" dirty="0"/>
              <a:t>Motivation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pic>
        <p:nvPicPr>
          <p:cNvPr id="3074" name="Picture 2" descr="7 Ways to Improve Your Self-Management Skills | Illinois Leadership® Center">
            <a:extLst>
              <a:ext uri="{FF2B5EF4-FFF2-40B4-BE49-F238E27FC236}">
                <a16:creationId xmlns:a16="http://schemas.microsoft.com/office/drawing/2014/main" id="{3449B739-DB07-4326-9A42-A8178D646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745" y="3188666"/>
            <a:ext cx="3518112" cy="25549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C9EB315-1754-4B41-9390-16666C728F97}"/>
              </a:ext>
            </a:extLst>
          </p:cNvPr>
          <p:cNvSpPr/>
          <p:nvPr/>
        </p:nvSpPr>
        <p:spPr>
          <a:xfrm>
            <a:off x="4789351" y="5663186"/>
            <a:ext cx="1721946" cy="246221"/>
          </a:xfrm>
          <a:prstGeom prst="rect">
            <a:avLst/>
          </a:prstGeom>
        </p:spPr>
        <p:txBody>
          <a:bodyPr wrap="none">
            <a:spAutoFit/>
          </a:bodyPr>
          <a:lstStyle/>
          <a:p>
            <a:r>
              <a:rPr lang="en-IE" sz="1000" dirty="0"/>
              <a:t>Image Source: Google Images</a:t>
            </a:r>
          </a:p>
        </p:txBody>
      </p:sp>
    </p:spTree>
    <p:extLst>
      <p:ext uri="{BB962C8B-B14F-4D97-AF65-F5344CB8AC3E}">
        <p14:creationId xmlns:p14="http://schemas.microsoft.com/office/powerpoint/2010/main" val="8567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What is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25482"/>
            <a:ext cx="11065720" cy="3693319"/>
          </a:xfrm>
          <a:prstGeom prst="rect">
            <a:avLst/>
          </a:prstGeom>
        </p:spPr>
        <p:txBody>
          <a:bodyPr wrap="square">
            <a:spAutoFit/>
          </a:bodyPr>
          <a:lstStyle/>
          <a:p>
            <a:endParaRPr lang="en-IE" dirty="0"/>
          </a:p>
          <a:p>
            <a:pPr marL="342900" indent="-342900">
              <a:buFont typeface="+mj-lt"/>
              <a:buAutoNum type="arabicPeriod"/>
            </a:pPr>
            <a:r>
              <a:rPr lang="en-IE" b="1" dirty="0"/>
              <a:t>Self-awareness</a:t>
            </a:r>
            <a:r>
              <a:rPr lang="en-IE" dirty="0"/>
              <a:t>: Understanding one's emotions, strengths, weaknesses, values, and goals. Self-awareness is the foundation of effective self-management.</a:t>
            </a:r>
          </a:p>
          <a:p>
            <a:pPr marL="342900" indent="-342900">
              <a:buFont typeface="+mj-lt"/>
              <a:buAutoNum type="arabicPeriod"/>
            </a:pPr>
            <a:endParaRPr lang="en-IE" dirty="0"/>
          </a:p>
          <a:p>
            <a:pPr marL="342900" indent="-342900">
              <a:buFont typeface="+mj-lt"/>
              <a:buAutoNum type="arabicPeriod"/>
            </a:pPr>
            <a:r>
              <a:rPr lang="en-IE" b="1" dirty="0"/>
              <a:t>Emotional Regulation</a:t>
            </a:r>
            <a:r>
              <a:rPr lang="en-IE" dirty="0"/>
              <a:t>: The ability to recognize, understand, and manage one's own emotions in various situations. This includes coping with stress, frustration, and maintaining a positive outlook even in challenging circumstances.</a:t>
            </a:r>
          </a:p>
          <a:p>
            <a:pPr marL="342900" indent="-342900">
              <a:buFont typeface="+mj-lt"/>
              <a:buAutoNum type="arabicPeriod"/>
            </a:pPr>
            <a:endParaRPr lang="en-IE" dirty="0"/>
          </a:p>
          <a:p>
            <a:pPr marL="342900" indent="-342900">
              <a:buFont typeface="+mj-lt"/>
              <a:buAutoNum type="arabicPeriod"/>
            </a:pPr>
            <a:r>
              <a:rPr lang="en-IE" b="1" dirty="0"/>
              <a:t>Time Management</a:t>
            </a:r>
            <a:r>
              <a:rPr lang="en-IE" dirty="0"/>
              <a:t>: Allocating time effectively to tasks and activities, prioritizing them based on importance and urgency. This involves setting achievable goals and deadlines.</a:t>
            </a:r>
          </a:p>
          <a:p>
            <a:pPr marL="342900" indent="-342900">
              <a:buFont typeface="+mj-lt"/>
              <a:buAutoNum type="arabicPeriod"/>
            </a:pPr>
            <a:endParaRPr lang="en-IE" dirty="0"/>
          </a:p>
          <a:p>
            <a:pPr marL="342900" indent="-342900">
              <a:buFont typeface="+mj-lt"/>
              <a:buAutoNum type="arabicPeriod"/>
            </a:pPr>
            <a:r>
              <a:rPr lang="en-IE" b="1" dirty="0"/>
              <a:t>Goal Setting and Planning</a:t>
            </a:r>
            <a:r>
              <a:rPr lang="en-IE" dirty="0"/>
              <a:t>: Establishing clear and achievable short-term and long-term objectives and creating a plan to reach those objectives. Breaking down larger goals into smaller, manageable tasks.</a:t>
            </a:r>
          </a:p>
        </p:txBody>
      </p:sp>
    </p:spTree>
    <p:extLst>
      <p:ext uri="{BB962C8B-B14F-4D97-AF65-F5344CB8AC3E}">
        <p14:creationId xmlns:p14="http://schemas.microsoft.com/office/powerpoint/2010/main" val="350711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What is Self 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25482"/>
            <a:ext cx="11065720" cy="3416320"/>
          </a:xfrm>
          <a:prstGeom prst="rect">
            <a:avLst/>
          </a:prstGeom>
        </p:spPr>
        <p:txBody>
          <a:bodyPr wrap="square">
            <a:spAutoFit/>
          </a:bodyPr>
          <a:lstStyle/>
          <a:p>
            <a:pPr marL="342900" indent="-342900">
              <a:buFont typeface="+mj-lt"/>
              <a:buAutoNum type="arabicPeriod"/>
            </a:pPr>
            <a:endParaRPr lang="en-IE" b="1" dirty="0"/>
          </a:p>
          <a:p>
            <a:pPr marL="342900" indent="-342900">
              <a:buFont typeface="+mj-lt"/>
              <a:buAutoNum type="arabicPeriod" startAt="5"/>
            </a:pPr>
            <a:r>
              <a:rPr lang="en-IE" b="1" dirty="0"/>
              <a:t>Decision Making</a:t>
            </a:r>
            <a:r>
              <a:rPr lang="en-IE" dirty="0"/>
              <a:t>: Making informed and thoughtful decisions by evaluating options, considering consequences, and aligning choices with personal values and objectives.</a:t>
            </a:r>
          </a:p>
          <a:p>
            <a:pPr marL="342900" indent="-342900">
              <a:buFont typeface="+mj-lt"/>
              <a:buAutoNum type="arabicPeriod" startAt="5"/>
            </a:pPr>
            <a:endParaRPr lang="en-IE" dirty="0"/>
          </a:p>
          <a:p>
            <a:pPr marL="342900" indent="-342900">
              <a:buFont typeface="+mj-lt"/>
              <a:buAutoNum type="arabicPeriod" startAt="5"/>
            </a:pPr>
            <a:r>
              <a:rPr lang="en-IE" b="1" dirty="0"/>
              <a:t>Adaptability and Flexibility</a:t>
            </a:r>
            <a:r>
              <a:rPr lang="en-IE" dirty="0"/>
              <a:t>: Being open to change and able to adapt to new circumstances and unexpected events while maintaining focus on goals and priorities.</a:t>
            </a:r>
          </a:p>
          <a:p>
            <a:pPr marL="342900" indent="-342900">
              <a:buFont typeface="+mj-lt"/>
              <a:buAutoNum type="arabicPeriod" startAt="5"/>
            </a:pPr>
            <a:endParaRPr lang="en-IE" dirty="0"/>
          </a:p>
          <a:p>
            <a:pPr marL="342900" indent="-342900">
              <a:buFont typeface="+mj-lt"/>
              <a:buAutoNum type="arabicPeriod" startAt="5"/>
            </a:pPr>
            <a:r>
              <a:rPr lang="en-IE" b="1" dirty="0"/>
              <a:t>Stress Management</a:t>
            </a:r>
            <a:r>
              <a:rPr lang="en-IE" dirty="0"/>
              <a:t>: Implementing techniques and strategies to cope with stress and pressure effectively, ensuring well-being and maintaining productivity.</a:t>
            </a:r>
          </a:p>
          <a:p>
            <a:pPr marL="342900" indent="-342900">
              <a:buFont typeface="+mj-lt"/>
              <a:buAutoNum type="arabicPeriod" startAt="5"/>
            </a:pPr>
            <a:endParaRPr lang="en-IE" dirty="0"/>
          </a:p>
          <a:p>
            <a:pPr marL="342900" indent="-342900">
              <a:buFont typeface="+mj-lt"/>
              <a:buAutoNum type="arabicPeriod" startAt="5"/>
            </a:pPr>
            <a:r>
              <a:rPr lang="en-IE" b="1" dirty="0"/>
              <a:t>Accountability and Responsibility</a:t>
            </a:r>
            <a:r>
              <a:rPr lang="en-IE" dirty="0"/>
              <a:t>: Taking ownership of one's actions, accepting the consequences, and being accountable for fulfilling commitments and responsibilities.</a:t>
            </a:r>
          </a:p>
        </p:txBody>
      </p:sp>
    </p:spTree>
    <p:extLst>
      <p:ext uri="{BB962C8B-B14F-4D97-AF65-F5344CB8AC3E}">
        <p14:creationId xmlns:p14="http://schemas.microsoft.com/office/powerpoint/2010/main" val="214204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065719" cy="753644"/>
          </a:xfrm>
        </p:spPr>
        <p:txBody>
          <a:bodyPr>
            <a:normAutofit/>
          </a:bodyPr>
          <a:lstStyle/>
          <a:p>
            <a:r>
              <a:rPr lang="en-IE" dirty="0"/>
              <a:t>Importance of Self-Management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752106"/>
            <a:ext cx="11065720" cy="4524315"/>
          </a:xfrm>
          <a:prstGeom prst="rect">
            <a:avLst/>
          </a:prstGeom>
        </p:spPr>
        <p:txBody>
          <a:bodyPr wrap="square">
            <a:spAutoFit/>
          </a:bodyPr>
          <a:lstStyle/>
          <a:p>
            <a:r>
              <a:rPr lang="en-IE" dirty="0"/>
              <a:t>Self-awareness and self-regulation are fundamental characteristics of self-management and play crucial roles in an individual's ability to effectively control and direct their actions, emotions, and behaviours towards achieving personal and professional goals. Here's why they are essential:</a:t>
            </a:r>
          </a:p>
          <a:p>
            <a:endParaRPr lang="en-IE" dirty="0"/>
          </a:p>
          <a:p>
            <a:r>
              <a:rPr lang="en-IE" b="1" dirty="0"/>
              <a:t>Facilitating Goal Setting and Alignment</a:t>
            </a:r>
            <a:r>
              <a:rPr lang="en-IE" dirty="0"/>
              <a:t>:</a:t>
            </a:r>
          </a:p>
          <a:p>
            <a:pPr marL="742950" lvl="1" indent="-285750">
              <a:buFont typeface="Arial" panose="020B0604020202020204" pitchFamily="34" charset="0"/>
              <a:buChar char="•"/>
            </a:pPr>
            <a:r>
              <a:rPr lang="en-IE" b="1" dirty="0"/>
              <a:t>Self-awareness</a:t>
            </a:r>
            <a:r>
              <a:rPr lang="en-IE" dirty="0"/>
              <a:t>: Understanding one's values, strengths, weaknesses, and aspirations helps in setting meaningful and realistic goals that align with personal values and long-term objectives.</a:t>
            </a:r>
          </a:p>
          <a:p>
            <a:pPr marL="742950" lvl="1" indent="-285750">
              <a:buFont typeface="Arial" panose="020B0604020202020204" pitchFamily="34" charset="0"/>
              <a:buChar char="•"/>
            </a:pPr>
            <a:r>
              <a:rPr lang="en-IE" b="1" dirty="0"/>
              <a:t>Self-regulation</a:t>
            </a:r>
            <a:r>
              <a:rPr lang="en-IE" dirty="0"/>
              <a:t>: It ensures that the goals set are pursued in a disciplined and organized manner, with the ability to resist impulsive actions or distractions that may derail progress.</a:t>
            </a:r>
          </a:p>
          <a:p>
            <a:pPr marL="742950" lvl="1" indent="-285750">
              <a:buFont typeface="Arial" panose="020B0604020202020204" pitchFamily="34" charset="0"/>
              <a:buChar char="•"/>
            </a:pPr>
            <a:endParaRPr lang="en-IE" dirty="0"/>
          </a:p>
          <a:p>
            <a:r>
              <a:rPr lang="en-IE" b="1" dirty="0"/>
              <a:t>Enhancing Decision Making</a:t>
            </a:r>
            <a:r>
              <a:rPr lang="en-IE" dirty="0"/>
              <a:t>:</a:t>
            </a:r>
          </a:p>
          <a:p>
            <a:pPr marL="742950" lvl="1" indent="-285750">
              <a:buFont typeface="Arial" panose="020B0604020202020204" pitchFamily="34" charset="0"/>
              <a:buChar char="•"/>
            </a:pPr>
            <a:r>
              <a:rPr lang="en-IE" b="1" dirty="0"/>
              <a:t>Self-awareness</a:t>
            </a:r>
            <a:r>
              <a:rPr lang="en-IE" dirty="0"/>
              <a:t>: Knowing one's own decision-making tendencies, biases, and preferences allows for more informed and intentional decision-making.</a:t>
            </a:r>
          </a:p>
          <a:p>
            <a:pPr marL="742950" lvl="1" indent="-285750">
              <a:buFont typeface="Arial" panose="020B0604020202020204" pitchFamily="34" charset="0"/>
              <a:buChar char="•"/>
            </a:pPr>
            <a:r>
              <a:rPr lang="en-IE" b="1" dirty="0"/>
              <a:t>Self-regulation</a:t>
            </a:r>
            <a:r>
              <a:rPr lang="en-IE" dirty="0"/>
              <a:t>: It helps in exercising self-control during decision-making, ensuring decisions are based on careful thought rather than impulsivity or emotional reactions.</a:t>
            </a:r>
          </a:p>
          <a:p>
            <a:pPr marL="742950" lvl="1" indent="-285750">
              <a:buFont typeface="Arial" panose="020B0604020202020204" pitchFamily="34" charset="0"/>
              <a:buChar char="•"/>
            </a:pPr>
            <a:endParaRPr lang="en-IE" dirty="0"/>
          </a:p>
        </p:txBody>
      </p:sp>
    </p:spTree>
    <p:extLst>
      <p:ext uri="{BB962C8B-B14F-4D97-AF65-F5344CB8AC3E}">
        <p14:creationId xmlns:p14="http://schemas.microsoft.com/office/powerpoint/2010/main" val="57271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F3F6C-7C34-4740-9E1D-A9525CA79AE4}">
  <ds:schemaRefs>
    <ds:schemaRef ds:uri="http://purl.org/dc/elements/1.1/"/>
    <ds:schemaRef ds:uri="http://www.w3.org/XML/1998/namespace"/>
    <ds:schemaRef ds:uri="http://schemas.microsoft.com/office/2006/metadata/properties"/>
    <ds:schemaRef ds:uri="http://purl.org/dc/dcmitype/"/>
    <ds:schemaRef ds:uri="bbf20543-8852-4943-91f0-76169d11be4a"/>
    <ds:schemaRef ds:uri="http://schemas.microsoft.com/office/2006/documentManagement/types"/>
    <ds:schemaRef ds:uri="http://schemas.openxmlformats.org/package/2006/metadata/core-properties"/>
    <ds:schemaRef ds:uri="http://schemas.microsoft.com/office/infopath/2007/PartnerControls"/>
    <ds:schemaRef ds:uri="0b04370e-974d-482f-80ef-e995e87946d6"/>
    <ds:schemaRef ds:uri="http://purl.org/dc/terms/"/>
  </ds:schemaRefs>
</ds:datastoreItem>
</file>

<file path=customXml/itemProps2.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FE4BDA-3CC1-4739-A570-5E406702CD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5246</TotalTime>
  <Words>2930</Words>
  <Application>Microsoft Office PowerPoint</Application>
  <PresentationFormat>Widescreen</PresentationFormat>
  <Paragraphs>220</Paragraphs>
  <Slides>30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Arial Black</vt:lpstr>
      <vt:lpstr>Calibri</vt:lpstr>
      <vt:lpstr>Calibri Light</vt:lpstr>
      <vt:lpstr>Office Theme</vt:lpstr>
      <vt:lpstr>Custom Design</vt:lpstr>
      <vt:lpstr>PowerPoint Presentation</vt:lpstr>
      <vt:lpstr>PowerPoint Presentation</vt:lpstr>
      <vt:lpstr>Learning Objective</vt:lpstr>
      <vt:lpstr>Intersection of Self-Management and Emotional Intelligence</vt:lpstr>
      <vt:lpstr>What is Self Management?</vt:lpstr>
      <vt:lpstr>What is Self Management?</vt:lpstr>
      <vt:lpstr>What is Self Management?</vt:lpstr>
      <vt:lpstr>What is Self Management?</vt:lpstr>
      <vt:lpstr>Importance of Self-Management</vt:lpstr>
      <vt:lpstr>Importance of Self-Management</vt:lpstr>
      <vt:lpstr>Importance of Self-Management</vt:lpstr>
      <vt:lpstr>Self Awareness</vt:lpstr>
      <vt:lpstr>Self Regulation</vt:lpstr>
      <vt:lpstr> Motivation</vt:lpstr>
      <vt:lpstr>Benefits of Self Management</vt:lpstr>
      <vt:lpstr>Benefits of Self Management</vt:lpstr>
      <vt:lpstr>Benefits of Self Management</vt:lpstr>
      <vt:lpstr>Understanding Emotional Intelligence</vt:lpstr>
      <vt:lpstr>Understanding Emotional Intelligence</vt:lpstr>
      <vt:lpstr>Self Awareness</vt:lpstr>
      <vt:lpstr>Self Regulation</vt:lpstr>
      <vt:lpstr>Motivation</vt:lpstr>
      <vt:lpstr>Empathy</vt:lpstr>
      <vt:lpstr>Social Skills</vt:lpstr>
      <vt:lpstr>Intersection of Self-Management and Emotional Intelligence</vt:lpstr>
      <vt:lpstr>Emotional Intelligence &amp; Self Management in the Workplace</vt:lpstr>
      <vt:lpstr>Emotional Intelligence &amp; Self Management in the Workplace</vt:lpstr>
      <vt:lpstr>Emotional Intelligence &amp; Self Management in the Workplace</vt:lpstr>
      <vt:lpstr>Emotional Intelligence and Self Management Videos</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271</cp:revision>
  <dcterms:created xsi:type="dcterms:W3CDTF">2021-09-21T09:22:04Z</dcterms:created>
  <dcterms:modified xsi:type="dcterms:W3CDTF">2024-10-14T13:27:09Z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